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60" r:id="rId4"/>
    <p:sldId id="261" r:id="rId5"/>
    <p:sldId id="262" r:id="rId6"/>
    <p:sldId id="266" r:id="rId7"/>
    <p:sldId id="267" r:id="rId8"/>
    <p:sldId id="268" r:id="rId9"/>
    <p:sldId id="269" r:id="rId10"/>
    <p:sldId id="270" r:id="rId11"/>
    <p:sldId id="271" r:id="rId12"/>
    <p:sldId id="272" r:id="rId13"/>
    <p:sldId id="273" r:id="rId14"/>
    <p:sldId id="274" r:id="rId15"/>
    <p:sldId id="25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lha" initials="R" lastIdx="2" clrIdx="0">
    <p:extLst>
      <p:ext uri="{19B8F6BF-5375-455C-9EA6-DF929625EA0E}">
        <p15:presenceInfo xmlns:p15="http://schemas.microsoft.com/office/powerpoint/2012/main" userId="Ralh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E0D3D"/>
    <a:srgbClr val="826E8B"/>
    <a:srgbClr val="1BAE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09" d="100"/>
          <a:sy n="109" d="100"/>
        </p:scale>
        <p:origin x="61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8-10T09:56:44.340" idx="2">
    <p:pos x="7678" y="0"/>
    <p:text>Greetings,
My name is João Ralha, and I'm here to present our work accepted to the 1st EAGE Conference on ML in LA
The title of our paper is "Deep Learning with Generative Models Applied to Tomography Texture Inference"</p:text>
    <p:extLst>
      <p:ext uri="{C676402C-5697-4E1C-873F-D02D1690AC5C}">
        <p15:threadingInfo xmlns:p15="http://schemas.microsoft.com/office/powerpoint/2012/main" timeZoneBias="1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5C4CDE-ACFE-4C5F-ABB1-4674B84B6A4A}" type="datetimeFigureOut">
              <a:rPr lang="en-US" smtClean="0"/>
              <a:t>8/10/2020</a:t>
            </a:fld>
            <a:endParaRPr lang="en-US"/>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821CB7-897D-4E84-858E-C84A4538E957}" type="slidenum">
              <a:rPr lang="en-US" smtClean="0"/>
              <a:t>‹nº›</a:t>
            </a:fld>
            <a:endParaRPr lang="en-US"/>
          </a:p>
        </p:txBody>
      </p:sp>
    </p:spTree>
    <p:extLst>
      <p:ext uri="{BB962C8B-B14F-4D97-AF65-F5344CB8AC3E}">
        <p14:creationId xmlns:p14="http://schemas.microsoft.com/office/powerpoint/2010/main" val="3440439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Greetings,</a:t>
            </a:r>
          </a:p>
          <a:p>
            <a:endParaRPr lang="en-US" dirty="0"/>
          </a:p>
          <a:p>
            <a:r>
              <a:rPr lang="en-US" dirty="0"/>
              <a:t>My name is João Ralha, and I'm here to present our work accepted to the 1st EAGE Conference on ML in LA</a:t>
            </a:r>
          </a:p>
          <a:p>
            <a:endParaRPr lang="en-US" dirty="0"/>
          </a:p>
          <a:p>
            <a:r>
              <a:rPr lang="en-US" dirty="0"/>
              <a:t>The title of our paper is "Deep Learning with Generative Models Applied to Tomography Texture Inference“ and in the next few minutes I’ll try to give an overview of the challenges we faced, and the breakthroughs achieved.</a:t>
            </a:r>
          </a:p>
        </p:txBody>
      </p:sp>
      <p:sp>
        <p:nvSpPr>
          <p:cNvPr id="4" name="Espaço Reservado para Número de Slide 3"/>
          <p:cNvSpPr>
            <a:spLocks noGrp="1"/>
          </p:cNvSpPr>
          <p:nvPr>
            <p:ph type="sldNum" sz="quarter" idx="5"/>
          </p:nvPr>
        </p:nvSpPr>
        <p:spPr/>
        <p:txBody>
          <a:bodyPr/>
          <a:lstStyle/>
          <a:p>
            <a:fld id="{A8821CB7-897D-4E84-858E-C84A4538E957}" type="slidenum">
              <a:rPr lang="en-US" smtClean="0"/>
              <a:t>1</a:t>
            </a:fld>
            <a:endParaRPr lang="en-US"/>
          </a:p>
        </p:txBody>
      </p:sp>
    </p:spTree>
    <p:extLst>
      <p:ext uri="{BB962C8B-B14F-4D97-AF65-F5344CB8AC3E}">
        <p14:creationId xmlns:p14="http://schemas.microsoft.com/office/powerpoint/2010/main" val="2855176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So first things first, what is the motivation behind this work?</a:t>
            </a:r>
          </a:p>
          <a:p>
            <a:endParaRPr lang="en-US" dirty="0"/>
          </a:p>
          <a:p>
            <a:r>
              <a:rPr lang="en-US" dirty="0"/>
              <a:t>Our motivation is to try to infer the texture and color information from visible light capture in HD core photos to tomographic scans in order to build lifelike digital 3D models of well cores.</a:t>
            </a:r>
          </a:p>
          <a:p>
            <a:endParaRPr lang="en-US" dirty="0"/>
          </a:p>
          <a:p>
            <a:r>
              <a:rPr lang="en-US" dirty="0" err="1"/>
              <a:t>Tomographies</a:t>
            </a:r>
            <a:r>
              <a:rPr lang="en-US" dirty="0"/>
              <a:t> already allow for the building of 3D models, but since </a:t>
            </a:r>
            <a:r>
              <a:rPr lang="en-US" dirty="0" err="1"/>
              <a:t>tomographies</a:t>
            </a:r>
            <a:r>
              <a:rPr lang="en-US" dirty="0"/>
              <a:t> only capture density data, which is single channel and, consequentially, grayscale, these models are also grayscale.</a:t>
            </a:r>
          </a:p>
          <a:p>
            <a:endParaRPr lang="en-US" dirty="0"/>
          </a:p>
          <a:p>
            <a:r>
              <a:rPr lang="en-US" dirty="0"/>
              <a:t>Our methodology attempts to use the information available in HD photos to introduce texture and color information to these 3D models.</a:t>
            </a:r>
          </a:p>
          <a:p>
            <a:endParaRPr lang="en-US" dirty="0"/>
          </a:p>
          <a:p>
            <a:r>
              <a:rPr lang="en-US" dirty="0"/>
              <a:t>The diagram at the bottom of the slide represents the workflow for data acquisition. After we had access to the well cores, we both photograph and scan them with an X-Ray machine to obtain our datasets.</a:t>
            </a:r>
          </a:p>
        </p:txBody>
      </p:sp>
      <p:sp>
        <p:nvSpPr>
          <p:cNvPr id="4" name="Espaço Reservado para Número de Slide 3"/>
          <p:cNvSpPr>
            <a:spLocks noGrp="1"/>
          </p:cNvSpPr>
          <p:nvPr>
            <p:ph type="sldNum" sz="quarter" idx="5"/>
          </p:nvPr>
        </p:nvSpPr>
        <p:spPr/>
        <p:txBody>
          <a:bodyPr/>
          <a:lstStyle/>
          <a:p>
            <a:fld id="{A8821CB7-897D-4E84-858E-C84A4538E957}" type="slidenum">
              <a:rPr lang="en-US" smtClean="0"/>
              <a:t>2</a:t>
            </a:fld>
            <a:endParaRPr lang="en-US"/>
          </a:p>
        </p:txBody>
      </p:sp>
    </p:spTree>
    <p:extLst>
      <p:ext uri="{BB962C8B-B14F-4D97-AF65-F5344CB8AC3E}">
        <p14:creationId xmlns:p14="http://schemas.microsoft.com/office/powerpoint/2010/main" val="4197811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7986B5-F109-492E-AE47-E00CABBAE33D}"/>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endParaRPr lang="en-US"/>
          </a:p>
        </p:txBody>
      </p:sp>
      <p:sp>
        <p:nvSpPr>
          <p:cNvPr id="3" name="Subtítulo 2">
            <a:extLst>
              <a:ext uri="{FF2B5EF4-FFF2-40B4-BE49-F238E27FC236}">
                <a16:creationId xmlns:a16="http://schemas.microsoft.com/office/drawing/2014/main" id="{3BB304A8-3945-4E06-944F-514282C56C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a:p>
        </p:txBody>
      </p:sp>
      <p:sp>
        <p:nvSpPr>
          <p:cNvPr id="4" name="Espaço Reservado para Data 3">
            <a:extLst>
              <a:ext uri="{FF2B5EF4-FFF2-40B4-BE49-F238E27FC236}">
                <a16:creationId xmlns:a16="http://schemas.microsoft.com/office/drawing/2014/main" id="{CDC369F0-37C5-4353-837F-7DD4391C89D2}"/>
              </a:ext>
            </a:extLst>
          </p:cNvPr>
          <p:cNvSpPr>
            <a:spLocks noGrp="1"/>
          </p:cNvSpPr>
          <p:nvPr>
            <p:ph type="dt" sz="half" idx="10"/>
          </p:nvPr>
        </p:nvSpPr>
        <p:spPr/>
        <p:txBody>
          <a:bodyPr/>
          <a:lstStyle/>
          <a:p>
            <a:fld id="{426A277A-3773-4B7D-91D0-1579972D5BF4}" type="datetimeFigureOut">
              <a:rPr lang="en-US" smtClean="0"/>
              <a:t>8/10/2020</a:t>
            </a:fld>
            <a:endParaRPr lang="en-US"/>
          </a:p>
        </p:txBody>
      </p:sp>
      <p:sp>
        <p:nvSpPr>
          <p:cNvPr id="5" name="Espaço Reservado para Rodapé 4">
            <a:extLst>
              <a:ext uri="{FF2B5EF4-FFF2-40B4-BE49-F238E27FC236}">
                <a16:creationId xmlns:a16="http://schemas.microsoft.com/office/drawing/2014/main" id="{8D161CE4-40B6-42FD-BF5B-9A654AC959BB}"/>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FA32879A-4B73-4DD8-A6A6-A14830C9E9E9}"/>
              </a:ext>
            </a:extLst>
          </p:cNvPr>
          <p:cNvSpPr>
            <a:spLocks noGrp="1"/>
          </p:cNvSpPr>
          <p:nvPr>
            <p:ph type="sldNum" sz="quarter" idx="12"/>
          </p:nvPr>
        </p:nvSpPr>
        <p:spPr/>
        <p:txBody>
          <a:bodyPr/>
          <a:lstStyle/>
          <a:p>
            <a:fld id="{244C8EE5-C607-4D38-A0F2-BD2B1FEB2872}" type="slidenum">
              <a:rPr lang="en-US" smtClean="0"/>
              <a:t>‹nº›</a:t>
            </a:fld>
            <a:endParaRPr lang="en-US"/>
          </a:p>
        </p:txBody>
      </p:sp>
    </p:spTree>
    <p:extLst>
      <p:ext uri="{BB962C8B-B14F-4D97-AF65-F5344CB8AC3E}">
        <p14:creationId xmlns:p14="http://schemas.microsoft.com/office/powerpoint/2010/main" val="1428793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57F5DE-B71A-4486-A82C-6B2591204E68}"/>
              </a:ext>
            </a:extLst>
          </p:cNvPr>
          <p:cNvSpPr>
            <a:spLocks noGrp="1"/>
          </p:cNvSpPr>
          <p:nvPr>
            <p:ph type="title"/>
          </p:nvPr>
        </p:nvSpPr>
        <p:spPr/>
        <p:txBody>
          <a:bodyPr/>
          <a:lstStyle/>
          <a:p>
            <a:r>
              <a:rPr lang="pt-BR"/>
              <a:t>Clique para editar o título Mestre</a:t>
            </a:r>
            <a:endParaRPr lang="en-US"/>
          </a:p>
        </p:txBody>
      </p:sp>
      <p:sp>
        <p:nvSpPr>
          <p:cNvPr id="3" name="Espaço Reservado para Texto Vertical 2">
            <a:extLst>
              <a:ext uri="{FF2B5EF4-FFF2-40B4-BE49-F238E27FC236}">
                <a16:creationId xmlns:a16="http://schemas.microsoft.com/office/drawing/2014/main" id="{48B52AD1-794E-4E13-B427-FBFBD57BCE49}"/>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Data 3">
            <a:extLst>
              <a:ext uri="{FF2B5EF4-FFF2-40B4-BE49-F238E27FC236}">
                <a16:creationId xmlns:a16="http://schemas.microsoft.com/office/drawing/2014/main" id="{E5DBB3AB-FE95-41BE-9677-F3C37CE2DC9A}"/>
              </a:ext>
            </a:extLst>
          </p:cNvPr>
          <p:cNvSpPr>
            <a:spLocks noGrp="1"/>
          </p:cNvSpPr>
          <p:nvPr>
            <p:ph type="dt" sz="half" idx="10"/>
          </p:nvPr>
        </p:nvSpPr>
        <p:spPr/>
        <p:txBody>
          <a:bodyPr/>
          <a:lstStyle/>
          <a:p>
            <a:fld id="{426A277A-3773-4B7D-91D0-1579972D5BF4}" type="datetimeFigureOut">
              <a:rPr lang="en-US" smtClean="0"/>
              <a:t>8/10/2020</a:t>
            </a:fld>
            <a:endParaRPr lang="en-US"/>
          </a:p>
        </p:txBody>
      </p:sp>
      <p:sp>
        <p:nvSpPr>
          <p:cNvPr id="5" name="Espaço Reservado para Rodapé 4">
            <a:extLst>
              <a:ext uri="{FF2B5EF4-FFF2-40B4-BE49-F238E27FC236}">
                <a16:creationId xmlns:a16="http://schemas.microsoft.com/office/drawing/2014/main" id="{5730F8F2-998C-499E-904B-6DD0344A3A6F}"/>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DAA48EA0-5BB8-466C-9E8F-ED29DE5BB439}"/>
              </a:ext>
            </a:extLst>
          </p:cNvPr>
          <p:cNvSpPr>
            <a:spLocks noGrp="1"/>
          </p:cNvSpPr>
          <p:nvPr>
            <p:ph type="sldNum" sz="quarter" idx="12"/>
          </p:nvPr>
        </p:nvSpPr>
        <p:spPr/>
        <p:txBody>
          <a:bodyPr/>
          <a:lstStyle/>
          <a:p>
            <a:fld id="{244C8EE5-C607-4D38-A0F2-BD2B1FEB2872}" type="slidenum">
              <a:rPr lang="en-US" smtClean="0"/>
              <a:t>‹nº›</a:t>
            </a:fld>
            <a:endParaRPr lang="en-US"/>
          </a:p>
        </p:txBody>
      </p:sp>
    </p:spTree>
    <p:extLst>
      <p:ext uri="{BB962C8B-B14F-4D97-AF65-F5344CB8AC3E}">
        <p14:creationId xmlns:p14="http://schemas.microsoft.com/office/powerpoint/2010/main" val="168088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FE026462-7D4B-479A-A12B-D79240105373}"/>
              </a:ext>
            </a:extLst>
          </p:cNvPr>
          <p:cNvSpPr>
            <a:spLocks noGrp="1"/>
          </p:cNvSpPr>
          <p:nvPr>
            <p:ph type="title" orient="vert"/>
          </p:nvPr>
        </p:nvSpPr>
        <p:spPr>
          <a:xfrm>
            <a:off x="8724900" y="365125"/>
            <a:ext cx="2628900" cy="5811838"/>
          </a:xfrm>
        </p:spPr>
        <p:txBody>
          <a:bodyPr vert="eaVert"/>
          <a:lstStyle/>
          <a:p>
            <a:r>
              <a:rPr lang="pt-BR"/>
              <a:t>Clique para editar o título Mestre</a:t>
            </a:r>
            <a:endParaRPr lang="en-US"/>
          </a:p>
        </p:txBody>
      </p:sp>
      <p:sp>
        <p:nvSpPr>
          <p:cNvPr id="3" name="Espaço Reservado para Texto Vertical 2">
            <a:extLst>
              <a:ext uri="{FF2B5EF4-FFF2-40B4-BE49-F238E27FC236}">
                <a16:creationId xmlns:a16="http://schemas.microsoft.com/office/drawing/2014/main" id="{7C0B67F7-0240-4B7F-959D-847C6CE207E7}"/>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Data 3">
            <a:extLst>
              <a:ext uri="{FF2B5EF4-FFF2-40B4-BE49-F238E27FC236}">
                <a16:creationId xmlns:a16="http://schemas.microsoft.com/office/drawing/2014/main" id="{934733C1-2A95-4091-89C3-673FE8ED57C8}"/>
              </a:ext>
            </a:extLst>
          </p:cNvPr>
          <p:cNvSpPr>
            <a:spLocks noGrp="1"/>
          </p:cNvSpPr>
          <p:nvPr>
            <p:ph type="dt" sz="half" idx="10"/>
          </p:nvPr>
        </p:nvSpPr>
        <p:spPr/>
        <p:txBody>
          <a:bodyPr/>
          <a:lstStyle/>
          <a:p>
            <a:fld id="{426A277A-3773-4B7D-91D0-1579972D5BF4}" type="datetimeFigureOut">
              <a:rPr lang="en-US" smtClean="0"/>
              <a:t>8/10/2020</a:t>
            </a:fld>
            <a:endParaRPr lang="en-US"/>
          </a:p>
        </p:txBody>
      </p:sp>
      <p:sp>
        <p:nvSpPr>
          <p:cNvPr id="5" name="Espaço Reservado para Rodapé 4">
            <a:extLst>
              <a:ext uri="{FF2B5EF4-FFF2-40B4-BE49-F238E27FC236}">
                <a16:creationId xmlns:a16="http://schemas.microsoft.com/office/drawing/2014/main" id="{174A991C-1FC7-40D2-BD09-E4FD052E726D}"/>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89099E9B-230B-421C-A595-C1E8B5631483}"/>
              </a:ext>
            </a:extLst>
          </p:cNvPr>
          <p:cNvSpPr>
            <a:spLocks noGrp="1"/>
          </p:cNvSpPr>
          <p:nvPr>
            <p:ph type="sldNum" sz="quarter" idx="12"/>
          </p:nvPr>
        </p:nvSpPr>
        <p:spPr/>
        <p:txBody>
          <a:bodyPr/>
          <a:lstStyle/>
          <a:p>
            <a:fld id="{244C8EE5-C607-4D38-A0F2-BD2B1FEB2872}" type="slidenum">
              <a:rPr lang="en-US" smtClean="0"/>
              <a:t>‹nº›</a:t>
            </a:fld>
            <a:endParaRPr lang="en-US"/>
          </a:p>
        </p:txBody>
      </p:sp>
    </p:spTree>
    <p:extLst>
      <p:ext uri="{BB962C8B-B14F-4D97-AF65-F5344CB8AC3E}">
        <p14:creationId xmlns:p14="http://schemas.microsoft.com/office/powerpoint/2010/main" val="3626144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E6E63C-E01A-4536-B0A2-7A5E32BE1F70}"/>
              </a:ext>
            </a:extLst>
          </p:cNvPr>
          <p:cNvSpPr>
            <a:spLocks noGrp="1"/>
          </p:cNvSpPr>
          <p:nvPr>
            <p:ph type="title"/>
          </p:nvPr>
        </p:nvSpPr>
        <p:spPr/>
        <p:txBody>
          <a:bodyPr/>
          <a:lstStyle/>
          <a:p>
            <a:r>
              <a:rPr lang="pt-BR"/>
              <a:t>Clique para editar o título Mestre</a:t>
            </a:r>
            <a:endParaRPr lang="en-US"/>
          </a:p>
        </p:txBody>
      </p:sp>
      <p:sp>
        <p:nvSpPr>
          <p:cNvPr id="3" name="Espaço Reservado para Conteúdo 2">
            <a:extLst>
              <a:ext uri="{FF2B5EF4-FFF2-40B4-BE49-F238E27FC236}">
                <a16:creationId xmlns:a16="http://schemas.microsoft.com/office/drawing/2014/main" id="{D0DA6C1C-1F69-427F-B198-6381D3EADE64}"/>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Data 3">
            <a:extLst>
              <a:ext uri="{FF2B5EF4-FFF2-40B4-BE49-F238E27FC236}">
                <a16:creationId xmlns:a16="http://schemas.microsoft.com/office/drawing/2014/main" id="{05ED9059-4772-44FF-AE99-B18816FFFDA6}"/>
              </a:ext>
            </a:extLst>
          </p:cNvPr>
          <p:cNvSpPr>
            <a:spLocks noGrp="1"/>
          </p:cNvSpPr>
          <p:nvPr>
            <p:ph type="dt" sz="half" idx="10"/>
          </p:nvPr>
        </p:nvSpPr>
        <p:spPr/>
        <p:txBody>
          <a:bodyPr/>
          <a:lstStyle/>
          <a:p>
            <a:fld id="{426A277A-3773-4B7D-91D0-1579972D5BF4}" type="datetimeFigureOut">
              <a:rPr lang="en-US" smtClean="0"/>
              <a:t>8/10/2020</a:t>
            </a:fld>
            <a:endParaRPr lang="en-US"/>
          </a:p>
        </p:txBody>
      </p:sp>
      <p:sp>
        <p:nvSpPr>
          <p:cNvPr id="5" name="Espaço Reservado para Rodapé 4">
            <a:extLst>
              <a:ext uri="{FF2B5EF4-FFF2-40B4-BE49-F238E27FC236}">
                <a16:creationId xmlns:a16="http://schemas.microsoft.com/office/drawing/2014/main" id="{52FC37FF-6220-4669-A0A8-713BED3A91F6}"/>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E4FE5192-0E74-4301-A60B-55C1AD676FA4}"/>
              </a:ext>
            </a:extLst>
          </p:cNvPr>
          <p:cNvSpPr>
            <a:spLocks noGrp="1"/>
          </p:cNvSpPr>
          <p:nvPr>
            <p:ph type="sldNum" sz="quarter" idx="12"/>
          </p:nvPr>
        </p:nvSpPr>
        <p:spPr/>
        <p:txBody>
          <a:bodyPr/>
          <a:lstStyle/>
          <a:p>
            <a:fld id="{244C8EE5-C607-4D38-A0F2-BD2B1FEB2872}" type="slidenum">
              <a:rPr lang="en-US" smtClean="0"/>
              <a:t>‹nº›</a:t>
            </a:fld>
            <a:endParaRPr lang="en-US"/>
          </a:p>
        </p:txBody>
      </p:sp>
    </p:spTree>
    <p:extLst>
      <p:ext uri="{BB962C8B-B14F-4D97-AF65-F5344CB8AC3E}">
        <p14:creationId xmlns:p14="http://schemas.microsoft.com/office/powerpoint/2010/main" val="2248602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384005-7DC1-4AEE-AF6B-3F27F474123A}"/>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endParaRPr lang="en-US"/>
          </a:p>
        </p:txBody>
      </p:sp>
      <p:sp>
        <p:nvSpPr>
          <p:cNvPr id="3" name="Espaço Reservado para Texto 2">
            <a:extLst>
              <a:ext uri="{FF2B5EF4-FFF2-40B4-BE49-F238E27FC236}">
                <a16:creationId xmlns:a16="http://schemas.microsoft.com/office/drawing/2014/main" id="{399FAD60-6099-4006-BBD1-3FB587751C4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06D94D25-D91D-4AF9-94FC-B9F3BB62008F}"/>
              </a:ext>
            </a:extLst>
          </p:cNvPr>
          <p:cNvSpPr>
            <a:spLocks noGrp="1"/>
          </p:cNvSpPr>
          <p:nvPr>
            <p:ph type="dt" sz="half" idx="10"/>
          </p:nvPr>
        </p:nvSpPr>
        <p:spPr/>
        <p:txBody>
          <a:bodyPr/>
          <a:lstStyle/>
          <a:p>
            <a:fld id="{426A277A-3773-4B7D-91D0-1579972D5BF4}" type="datetimeFigureOut">
              <a:rPr lang="en-US" smtClean="0"/>
              <a:t>8/10/2020</a:t>
            </a:fld>
            <a:endParaRPr lang="en-US"/>
          </a:p>
        </p:txBody>
      </p:sp>
      <p:sp>
        <p:nvSpPr>
          <p:cNvPr id="5" name="Espaço Reservado para Rodapé 4">
            <a:extLst>
              <a:ext uri="{FF2B5EF4-FFF2-40B4-BE49-F238E27FC236}">
                <a16:creationId xmlns:a16="http://schemas.microsoft.com/office/drawing/2014/main" id="{F976C21E-592B-4C48-B7CA-F14F423BC9CA}"/>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7B36604E-51DA-4F34-93A5-77FC57793623}"/>
              </a:ext>
            </a:extLst>
          </p:cNvPr>
          <p:cNvSpPr>
            <a:spLocks noGrp="1"/>
          </p:cNvSpPr>
          <p:nvPr>
            <p:ph type="sldNum" sz="quarter" idx="12"/>
          </p:nvPr>
        </p:nvSpPr>
        <p:spPr/>
        <p:txBody>
          <a:bodyPr/>
          <a:lstStyle/>
          <a:p>
            <a:fld id="{244C8EE5-C607-4D38-A0F2-BD2B1FEB2872}" type="slidenum">
              <a:rPr lang="en-US" smtClean="0"/>
              <a:t>‹nº›</a:t>
            </a:fld>
            <a:endParaRPr lang="en-US"/>
          </a:p>
        </p:txBody>
      </p:sp>
    </p:spTree>
    <p:extLst>
      <p:ext uri="{BB962C8B-B14F-4D97-AF65-F5344CB8AC3E}">
        <p14:creationId xmlns:p14="http://schemas.microsoft.com/office/powerpoint/2010/main" val="2905716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C7C867-6F5F-4BA4-9AB3-95F272D7B4B2}"/>
              </a:ext>
            </a:extLst>
          </p:cNvPr>
          <p:cNvSpPr>
            <a:spLocks noGrp="1"/>
          </p:cNvSpPr>
          <p:nvPr>
            <p:ph type="title"/>
          </p:nvPr>
        </p:nvSpPr>
        <p:spPr/>
        <p:txBody>
          <a:bodyPr/>
          <a:lstStyle/>
          <a:p>
            <a:r>
              <a:rPr lang="pt-BR"/>
              <a:t>Clique para editar o título Mestre</a:t>
            </a:r>
            <a:endParaRPr lang="en-US"/>
          </a:p>
        </p:txBody>
      </p:sp>
      <p:sp>
        <p:nvSpPr>
          <p:cNvPr id="3" name="Espaço Reservado para Conteúdo 2">
            <a:extLst>
              <a:ext uri="{FF2B5EF4-FFF2-40B4-BE49-F238E27FC236}">
                <a16:creationId xmlns:a16="http://schemas.microsoft.com/office/drawing/2014/main" id="{C75CA0E7-8723-4B7E-AB11-F67EE24ECD1C}"/>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Conteúdo 3">
            <a:extLst>
              <a:ext uri="{FF2B5EF4-FFF2-40B4-BE49-F238E27FC236}">
                <a16:creationId xmlns:a16="http://schemas.microsoft.com/office/drawing/2014/main" id="{8F5B9B80-4B54-48F2-BFCC-FEE6CD477372}"/>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5" name="Espaço Reservado para Data 4">
            <a:extLst>
              <a:ext uri="{FF2B5EF4-FFF2-40B4-BE49-F238E27FC236}">
                <a16:creationId xmlns:a16="http://schemas.microsoft.com/office/drawing/2014/main" id="{33239989-4B56-4196-B3D5-8D8DE6C88910}"/>
              </a:ext>
            </a:extLst>
          </p:cNvPr>
          <p:cNvSpPr>
            <a:spLocks noGrp="1"/>
          </p:cNvSpPr>
          <p:nvPr>
            <p:ph type="dt" sz="half" idx="10"/>
          </p:nvPr>
        </p:nvSpPr>
        <p:spPr/>
        <p:txBody>
          <a:bodyPr/>
          <a:lstStyle/>
          <a:p>
            <a:fld id="{426A277A-3773-4B7D-91D0-1579972D5BF4}" type="datetimeFigureOut">
              <a:rPr lang="en-US" smtClean="0"/>
              <a:t>8/10/2020</a:t>
            </a:fld>
            <a:endParaRPr lang="en-US"/>
          </a:p>
        </p:txBody>
      </p:sp>
      <p:sp>
        <p:nvSpPr>
          <p:cNvPr id="6" name="Espaço Reservado para Rodapé 5">
            <a:extLst>
              <a:ext uri="{FF2B5EF4-FFF2-40B4-BE49-F238E27FC236}">
                <a16:creationId xmlns:a16="http://schemas.microsoft.com/office/drawing/2014/main" id="{FA98B36B-7F3E-4808-AACE-69ED470BA45A}"/>
              </a:ext>
            </a:extLst>
          </p:cNvPr>
          <p:cNvSpPr>
            <a:spLocks noGrp="1"/>
          </p:cNvSpPr>
          <p:nvPr>
            <p:ph type="ftr" sz="quarter" idx="11"/>
          </p:nvPr>
        </p:nvSpPr>
        <p:spPr/>
        <p:txBody>
          <a:bodyPr/>
          <a:lstStyle/>
          <a:p>
            <a:endParaRPr lang="en-US"/>
          </a:p>
        </p:txBody>
      </p:sp>
      <p:sp>
        <p:nvSpPr>
          <p:cNvPr id="7" name="Espaço Reservado para Número de Slide 6">
            <a:extLst>
              <a:ext uri="{FF2B5EF4-FFF2-40B4-BE49-F238E27FC236}">
                <a16:creationId xmlns:a16="http://schemas.microsoft.com/office/drawing/2014/main" id="{850583C7-CDC0-46C4-A98E-4C58C01ABB07}"/>
              </a:ext>
            </a:extLst>
          </p:cNvPr>
          <p:cNvSpPr>
            <a:spLocks noGrp="1"/>
          </p:cNvSpPr>
          <p:nvPr>
            <p:ph type="sldNum" sz="quarter" idx="12"/>
          </p:nvPr>
        </p:nvSpPr>
        <p:spPr/>
        <p:txBody>
          <a:bodyPr/>
          <a:lstStyle/>
          <a:p>
            <a:fld id="{244C8EE5-C607-4D38-A0F2-BD2B1FEB2872}" type="slidenum">
              <a:rPr lang="en-US" smtClean="0"/>
              <a:t>‹nº›</a:t>
            </a:fld>
            <a:endParaRPr lang="en-US"/>
          </a:p>
        </p:txBody>
      </p:sp>
    </p:spTree>
    <p:extLst>
      <p:ext uri="{BB962C8B-B14F-4D97-AF65-F5344CB8AC3E}">
        <p14:creationId xmlns:p14="http://schemas.microsoft.com/office/powerpoint/2010/main" val="2033616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F4DD95-9222-4720-AE49-68AC2F31B573}"/>
              </a:ext>
            </a:extLst>
          </p:cNvPr>
          <p:cNvSpPr>
            <a:spLocks noGrp="1"/>
          </p:cNvSpPr>
          <p:nvPr>
            <p:ph type="title"/>
          </p:nvPr>
        </p:nvSpPr>
        <p:spPr>
          <a:xfrm>
            <a:off x="839788" y="365125"/>
            <a:ext cx="10515600" cy="1325563"/>
          </a:xfrm>
        </p:spPr>
        <p:txBody>
          <a:bodyPr/>
          <a:lstStyle/>
          <a:p>
            <a:r>
              <a:rPr lang="pt-BR"/>
              <a:t>Clique para editar o título Mestre</a:t>
            </a:r>
            <a:endParaRPr lang="en-US"/>
          </a:p>
        </p:txBody>
      </p:sp>
      <p:sp>
        <p:nvSpPr>
          <p:cNvPr id="3" name="Espaço Reservado para Texto 2">
            <a:extLst>
              <a:ext uri="{FF2B5EF4-FFF2-40B4-BE49-F238E27FC236}">
                <a16:creationId xmlns:a16="http://schemas.microsoft.com/office/drawing/2014/main" id="{5C9F2AE9-2C73-48FA-86FA-FC296227DC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26743F4E-398A-4CA6-9653-09423A895A91}"/>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5" name="Espaço Reservado para Texto 4">
            <a:extLst>
              <a:ext uri="{FF2B5EF4-FFF2-40B4-BE49-F238E27FC236}">
                <a16:creationId xmlns:a16="http://schemas.microsoft.com/office/drawing/2014/main" id="{7FD73744-5C05-4947-9918-04B04CB967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D709CB78-6798-4470-BD57-4CD843DFFCBB}"/>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7" name="Espaço Reservado para Data 6">
            <a:extLst>
              <a:ext uri="{FF2B5EF4-FFF2-40B4-BE49-F238E27FC236}">
                <a16:creationId xmlns:a16="http://schemas.microsoft.com/office/drawing/2014/main" id="{68377CB7-629B-4FB1-B34D-0EB48B4EFF58}"/>
              </a:ext>
            </a:extLst>
          </p:cNvPr>
          <p:cNvSpPr>
            <a:spLocks noGrp="1"/>
          </p:cNvSpPr>
          <p:nvPr>
            <p:ph type="dt" sz="half" idx="10"/>
          </p:nvPr>
        </p:nvSpPr>
        <p:spPr/>
        <p:txBody>
          <a:bodyPr/>
          <a:lstStyle/>
          <a:p>
            <a:fld id="{426A277A-3773-4B7D-91D0-1579972D5BF4}" type="datetimeFigureOut">
              <a:rPr lang="en-US" smtClean="0"/>
              <a:t>8/10/2020</a:t>
            </a:fld>
            <a:endParaRPr lang="en-US"/>
          </a:p>
        </p:txBody>
      </p:sp>
      <p:sp>
        <p:nvSpPr>
          <p:cNvPr id="8" name="Espaço Reservado para Rodapé 7">
            <a:extLst>
              <a:ext uri="{FF2B5EF4-FFF2-40B4-BE49-F238E27FC236}">
                <a16:creationId xmlns:a16="http://schemas.microsoft.com/office/drawing/2014/main" id="{C6C8872A-8755-41B7-AE4B-F08A0419422C}"/>
              </a:ext>
            </a:extLst>
          </p:cNvPr>
          <p:cNvSpPr>
            <a:spLocks noGrp="1"/>
          </p:cNvSpPr>
          <p:nvPr>
            <p:ph type="ftr" sz="quarter" idx="11"/>
          </p:nvPr>
        </p:nvSpPr>
        <p:spPr/>
        <p:txBody>
          <a:bodyPr/>
          <a:lstStyle/>
          <a:p>
            <a:endParaRPr lang="en-US"/>
          </a:p>
        </p:txBody>
      </p:sp>
      <p:sp>
        <p:nvSpPr>
          <p:cNvPr id="9" name="Espaço Reservado para Número de Slide 8">
            <a:extLst>
              <a:ext uri="{FF2B5EF4-FFF2-40B4-BE49-F238E27FC236}">
                <a16:creationId xmlns:a16="http://schemas.microsoft.com/office/drawing/2014/main" id="{59BACAC9-47A8-426F-A374-9300F82EC35D}"/>
              </a:ext>
            </a:extLst>
          </p:cNvPr>
          <p:cNvSpPr>
            <a:spLocks noGrp="1"/>
          </p:cNvSpPr>
          <p:nvPr>
            <p:ph type="sldNum" sz="quarter" idx="12"/>
          </p:nvPr>
        </p:nvSpPr>
        <p:spPr/>
        <p:txBody>
          <a:bodyPr/>
          <a:lstStyle/>
          <a:p>
            <a:fld id="{244C8EE5-C607-4D38-A0F2-BD2B1FEB2872}" type="slidenum">
              <a:rPr lang="en-US" smtClean="0"/>
              <a:t>‹nº›</a:t>
            </a:fld>
            <a:endParaRPr lang="en-US"/>
          </a:p>
        </p:txBody>
      </p:sp>
    </p:spTree>
    <p:extLst>
      <p:ext uri="{BB962C8B-B14F-4D97-AF65-F5344CB8AC3E}">
        <p14:creationId xmlns:p14="http://schemas.microsoft.com/office/powerpoint/2010/main" val="1030300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341FC9-279A-4DBB-8DE3-FE9B2082297D}"/>
              </a:ext>
            </a:extLst>
          </p:cNvPr>
          <p:cNvSpPr>
            <a:spLocks noGrp="1"/>
          </p:cNvSpPr>
          <p:nvPr>
            <p:ph type="title"/>
          </p:nvPr>
        </p:nvSpPr>
        <p:spPr/>
        <p:txBody>
          <a:bodyPr/>
          <a:lstStyle/>
          <a:p>
            <a:r>
              <a:rPr lang="pt-BR"/>
              <a:t>Clique para editar o título Mestre</a:t>
            </a:r>
            <a:endParaRPr lang="en-US"/>
          </a:p>
        </p:txBody>
      </p:sp>
      <p:sp>
        <p:nvSpPr>
          <p:cNvPr id="3" name="Espaço Reservado para Data 2">
            <a:extLst>
              <a:ext uri="{FF2B5EF4-FFF2-40B4-BE49-F238E27FC236}">
                <a16:creationId xmlns:a16="http://schemas.microsoft.com/office/drawing/2014/main" id="{CB531E6F-A9BA-422D-96C4-B21C5A67241A}"/>
              </a:ext>
            </a:extLst>
          </p:cNvPr>
          <p:cNvSpPr>
            <a:spLocks noGrp="1"/>
          </p:cNvSpPr>
          <p:nvPr>
            <p:ph type="dt" sz="half" idx="10"/>
          </p:nvPr>
        </p:nvSpPr>
        <p:spPr/>
        <p:txBody>
          <a:bodyPr/>
          <a:lstStyle/>
          <a:p>
            <a:fld id="{426A277A-3773-4B7D-91D0-1579972D5BF4}" type="datetimeFigureOut">
              <a:rPr lang="en-US" smtClean="0"/>
              <a:t>8/10/2020</a:t>
            </a:fld>
            <a:endParaRPr lang="en-US"/>
          </a:p>
        </p:txBody>
      </p:sp>
      <p:sp>
        <p:nvSpPr>
          <p:cNvPr id="4" name="Espaço Reservado para Rodapé 3">
            <a:extLst>
              <a:ext uri="{FF2B5EF4-FFF2-40B4-BE49-F238E27FC236}">
                <a16:creationId xmlns:a16="http://schemas.microsoft.com/office/drawing/2014/main" id="{DD74E33A-6BC0-4D43-9A2B-D1671E369D2E}"/>
              </a:ext>
            </a:extLst>
          </p:cNvPr>
          <p:cNvSpPr>
            <a:spLocks noGrp="1"/>
          </p:cNvSpPr>
          <p:nvPr>
            <p:ph type="ftr" sz="quarter" idx="11"/>
          </p:nvPr>
        </p:nvSpPr>
        <p:spPr/>
        <p:txBody>
          <a:bodyPr/>
          <a:lstStyle/>
          <a:p>
            <a:endParaRPr lang="en-US"/>
          </a:p>
        </p:txBody>
      </p:sp>
      <p:sp>
        <p:nvSpPr>
          <p:cNvPr id="5" name="Espaço Reservado para Número de Slide 4">
            <a:extLst>
              <a:ext uri="{FF2B5EF4-FFF2-40B4-BE49-F238E27FC236}">
                <a16:creationId xmlns:a16="http://schemas.microsoft.com/office/drawing/2014/main" id="{88DEC825-47CF-44E4-956E-74B596D781BC}"/>
              </a:ext>
            </a:extLst>
          </p:cNvPr>
          <p:cNvSpPr>
            <a:spLocks noGrp="1"/>
          </p:cNvSpPr>
          <p:nvPr>
            <p:ph type="sldNum" sz="quarter" idx="12"/>
          </p:nvPr>
        </p:nvSpPr>
        <p:spPr/>
        <p:txBody>
          <a:bodyPr/>
          <a:lstStyle/>
          <a:p>
            <a:fld id="{244C8EE5-C607-4D38-A0F2-BD2B1FEB2872}" type="slidenum">
              <a:rPr lang="en-US" smtClean="0"/>
              <a:t>‹nº›</a:t>
            </a:fld>
            <a:endParaRPr lang="en-US"/>
          </a:p>
        </p:txBody>
      </p:sp>
    </p:spTree>
    <p:extLst>
      <p:ext uri="{BB962C8B-B14F-4D97-AF65-F5344CB8AC3E}">
        <p14:creationId xmlns:p14="http://schemas.microsoft.com/office/powerpoint/2010/main" val="3514244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B3EBAA55-FD50-4567-A880-4F2395CD0F2F}"/>
              </a:ext>
            </a:extLst>
          </p:cNvPr>
          <p:cNvSpPr>
            <a:spLocks noGrp="1"/>
          </p:cNvSpPr>
          <p:nvPr>
            <p:ph type="dt" sz="half" idx="10"/>
          </p:nvPr>
        </p:nvSpPr>
        <p:spPr/>
        <p:txBody>
          <a:bodyPr/>
          <a:lstStyle/>
          <a:p>
            <a:fld id="{426A277A-3773-4B7D-91D0-1579972D5BF4}" type="datetimeFigureOut">
              <a:rPr lang="en-US" smtClean="0"/>
              <a:t>8/10/2020</a:t>
            </a:fld>
            <a:endParaRPr lang="en-US"/>
          </a:p>
        </p:txBody>
      </p:sp>
      <p:sp>
        <p:nvSpPr>
          <p:cNvPr id="3" name="Espaço Reservado para Rodapé 2">
            <a:extLst>
              <a:ext uri="{FF2B5EF4-FFF2-40B4-BE49-F238E27FC236}">
                <a16:creationId xmlns:a16="http://schemas.microsoft.com/office/drawing/2014/main" id="{6169AF3F-063B-49AE-96EB-156E74477448}"/>
              </a:ext>
            </a:extLst>
          </p:cNvPr>
          <p:cNvSpPr>
            <a:spLocks noGrp="1"/>
          </p:cNvSpPr>
          <p:nvPr>
            <p:ph type="ftr" sz="quarter" idx="11"/>
          </p:nvPr>
        </p:nvSpPr>
        <p:spPr/>
        <p:txBody>
          <a:bodyPr/>
          <a:lstStyle/>
          <a:p>
            <a:endParaRPr lang="en-US"/>
          </a:p>
        </p:txBody>
      </p:sp>
      <p:sp>
        <p:nvSpPr>
          <p:cNvPr id="4" name="Espaço Reservado para Número de Slide 3">
            <a:extLst>
              <a:ext uri="{FF2B5EF4-FFF2-40B4-BE49-F238E27FC236}">
                <a16:creationId xmlns:a16="http://schemas.microsoft.com/office/drawing/2014/main" id="{EFABF366-2351-427F-98F5-8CD8CB99B55C}"/>
              </a:ext>
            </a:extLst>
          </p:cNvPr>
          <p:cNvSpPr>
            <a:spLocks noGrp="1"/>
          </p:cNvSpPr>
          <p:nvPr>
            <p:ph type="sldNum" sz="quarter" idx="12"/>
          </p:nvPr>
        </p:nvSpPr>
        <p:spPr/>
        <p:txBody>
          <a:bodyPr/>
          <a:lstStyle/>
          <a:p>
            <a:fld id="{244C8EE5-C607-4D38-A0F2-BD2B1FEB2872}" type="slidenum">
              <a:rPr lang="en-US" smtClean="0"/>
              <a:t>‹nº›</a:t>
            </a:fld>
            <a:endParaRPr lang="en-US"/>
          </a:p>
        </p:txBody>
      </p:sp>
    </p:spTree>
    <p:extLst>
      <p:ext uri="{BB962C8B-B14F-4D97-AF65-F5344CB8AC3E}">
        <p14:creationId xmlns:p14="http://schemas.microsoft.com/office/powerpoint/2010/main" val="1865905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B1C290-06FE-4CA9-ABCF-FD4F371C5446}"/>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a:p>
        </p:txBody>
      </p:sp>
      <p:sp>
        <p:nvSpPr>
          <p:cNvPr id="3" name="Espaço Reservado para Conteúdo 2">
            <a:extLst>
              <a:ext uri="{FF2B5EF4-FFF2-40B4-BE49-F238E27FC236}">
                <a16:creationId xmlns:a16="http://schemas.microsoft.com/office/drawing/2014/main" id="{A56A2D3E-4369-4BC2-AA00-50B0A83B94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Texto 3">
            <a:extLst>
              <a:ext uri="{FF2B5EF4-FFF2-40B4-BE49-F238E27FC236}">
                <a16:creationId xmlns:a16="http://schemas.microsoft.com/office/drawing/2014/main" id="{C5877FA0-8A44-45B6-ABE9-25FBE1F3FC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82F629EB-7EC5-494E-84E2-2CCD34BBCE90}"/>
              </a:ext>
            </a:extLst>
          </p:cNvPr>
          <p:cNvSpPr>
            <a:spLocks noGrp="1"/>
          </p:cNvSpPr>
          <p:nvPr>
            <p:ph type="dt" sz="half" idx="10"/>
          </p:nvPr>
        </p:nvSpPr>
        <p:spPr/>
        <p:txBody>
          <a:bodyPr/>
          <a:lstStyle/>
          <a:p>
            <a:fld id="{426A277A-3773-4B7D-91D0-1579972D5BF4}" type="datetimeFigureOut">
              <a:rPr lang="en-US" smtClean="0"/>
              <a:t>8/10/2020</a:t>
            </a:fld>
            <a:endParaRPr lang="en-US"/>
          </a:p>
        </p:txBody>
      </p:sp>
      <p:sp>
        <p:nvSpPr>
          <p:cNvPr id="6" name="Espaço Reservado para Rodapé 5">
            <a:extLst>
              <a:ext uri="{FF2B5EF4-FFF2-40B4-BE49-F238E27FC236}">
                <a16:creationId xmlns:a16="http://schemas.microsoft.com/office/drawing/2014/main" id="{24BE2EA9-9418-4307-AA9F-CBCC84337609}"/>
              </a:ext>
            </a:extLst>
          </p:cNvPr>
          <p:cNvSpPr>
            <a:spLocks noGrp="1"/>
          </p:cNvSpPr>
          <p:nvPr>
            <p:ph type="ftr" sz="quarter" idx="11"/>
          </p:nvPr>
        </p:nvSpPr>
        <p:spPr/>
        <p:txBody>
          <a:bodyPr/>
          <a:lstStyle/>
          <a:p>
            <a:endParaRPr lang="en-US"/>
          </a:p>
        </p:txBody>
      </p:sp>
      <p:sp>
        <p:nvSpPr>
          <p:cNvPr id="7" name="Espaço Reservado para Número de Slide 6">
            <a:extLst>
              <a:ext uri="{FF2B5EF4-FFF2-40B4-BE49-F238E27FC236}">
                <a16:creationId xmlns:a16="http://schemas.microsoft.com/office/drawing/2014/main" id="{49457FE4-11B2-4D94-AEEE-59A39A0FAC06}"/>
              </a:ext>
            </a:extLst>
          </p:cNvPr>
          <p:cNvSpPr>
            <a:spLocks noGrp="1"/>
          </p:cNvSpPr>
          <p:nvPr>
            <p:ph type="sldNum" sz="quarter" idx="12"/>
          </p:nvPr>
        </p:nvSpPr>
        <p:spPr/>
        <p:txBody>
          <a:bodyPr/>
          <a:lstStyle/>
          <a:p>
            <a:fld id="{244C8EE5-C607-4D38-A0F2-BD2B1FEB2872}" type="slidenum">
              <a:rPr lang="en-US" smtClean="0"/>
              <a:t>‹nº›</a:t>
            </a:fld>
            <a:endParaRPr lang="en-US"/>
          </a:p>
        </p:txBody>
      </p:sp>
    </p:spTree>
    <p:extLst>
      <p:ext uri="{BB962C8B-B14F-4D97-AF65-F5344CB8AC3E}">
        <p14:creationId xmlns:p14="http://schemas.microsoft.com/office/powerpoint/2010/main" val="2161556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75FD5F-731B-4BA5-8F25-C95B289D0D67}"/>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a:p>
        </p:txBody>
      </p:sp>
      <p:sp>
        <p:nvSpPr>
          <p:cNvPr id="3" name="Espaço Reservado para Imagem 2">
            <a:extLst>
              <a:ext uri="{FF2B5EF4-FFF2-40B4-BE49-F238E27FC236}">
                <a16:creationId xmlns:a16="http://schemas.microsoft.com/office/drawing/2014/main" id="{CB5B3BB9-54A6-45B3-A102-47B6F7FEC2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ço Reservado para Texto 3">
            <a:extLst>
              <a:ext uri="{FF2B5EF4-FFF2-40B4-BE49-F238E27FC236}">
                <a16:creationId xmlns:a16="http://schemas.microsoft.com/office/drawing/2014/main" id="{4A711A44-E7F4-45C6-8613-03E0CEB58D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406A99B1-48E9-4D63-824E-DBE63A365F68}"/>
              </a:ext>
            </a:extLst>
          </p:cNvPr>
          <p:cNvSpPr>
            <a:spLocks noGrp="1"/>
          </p:cNvSpPr>
          <p:nvPr>
            <p:ph type="dt" sz="half" idx="10"/>
          </p:nvPr>
        </p:nvSpPr>
        <p:spPr/>
        <p:txBody>
          <a:bodyPr/>
          <a:lstStyle/>
          <a:p>
            <a:fld id="{426A277A-3773-4B7D-91D0-1579972D5BF4}" type="datetimeFigureOut">
              <a:rPr lang="en-US" smtClean="0"/>
              <a:t>8/10/2020</a:t>
            </a:fld>
            <a:endParaRPr lang="en-US"/>
          </a:p>
        </p:txBody>
      </p:sp>
      <p:sp>
        <p:nvSpPr>
          <p:cNvPr id="6" name="Espaço Reservado para Rodapé 5">
            <a:extLst>
              <a:ext uri="{FF2B5EF4-FFF2-40B4-BE49-F238E27FC236}">
                <a16:creationId xmlns:a16="http://schemas.microsoft.com/office/drawing/2014/main" id="{47832380-2E3C-48DE-ABB8-7FCED9118DE9}"/>
              </a:ext>
            </a:extLst>
          </p:cNvPr>
          <p:cNvSpPr>
            <a:spLocks noGrp="1"/>
          </p:cNvSpPr>
          <p:nvPr>
            <p:ph type="ftr" sz="quarter" idx="11"/>
          </p:nvPr>
        </p:nvSpPr>
        <p:spPr/>
        <p:txBody>
          <a:bodyPr/>
          <a:lstStyle/>
          <a:p>
            <a:endParaRPr lang="en-US"/>
          </a:p>
        </p:txBody>
      </p:sp>
      <p:sp>
        <p:nvSpPr>
          <p:cNvPr id="7" name="Espaço Reservado para Número de Slide 6">
            <a:extLst>
              <a:ext uri="{FF2B5EF4-FFF2-40B4-BE49-F238E27FC236}">
                <a16:creationId xmlns:a16="http://schemas.microsoft.com/office/drawing/2014/main" id="{1FA0A354-E3DC-40A6-A0EA-1728EA0B1E98}"/>
              </a:ext>
            </a:extLst>
          </p:cNvPr>
          <p:cNvSpPr>
            <a:spLocks noGrp="1"/>
          </p:cNvSpPr>
          <p:nvPr>
            <p:ph type="sldNum" sz="quarter" idx="12"/>
          </p:nvPr>
        </p:nvSpPr>
        <p:spPr/>
        <p:txBody>
          <a:bodyPr/>
          <a:lstStyle/>
          <a:p>
            <a:fld id="{244C8EE5-C607-4D38-A0F2-BD2B1FEB2872}" type="slidenum">
              <a:rPr lang="en-US" smtClean="0"/>
              <a:t>‹nº›</a:t>
            </a:fld>
            <a:endParaRPr lang="en-US"/>
          </a:p>
        </p:txBody>
      </p:sp>
    </p:spTree>
    <p:extLst>
      <p:ext uri="{BB962C8B-B14F-4D97-AF65-F5344CB8AC3E}">
        <p14:creationId xmlns:p14="http://schemas.microsoft.com/office/powerpoint/2010/main" val="3735231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60984FDA-6ADC-486D-8BCE-60CC4399C4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endParaRPr lang="en-US"/>
          </a:p>
        </p:txBody>
      </p:sp>
      <p:sp>
        <p:nvSpPr>
          <p:cNvPr id="3" name="Espaço Reservado para Texto 2">
            <a:extLst>
              <a:ext uri="{FF2B5EF4-FFF2-40B4-BE49-F238E27FC236}">
                <a16:creationId xmlns:a16="http://schemas.microsoft.com/office/drawing/2014/main" id="{02EC824C-0549-4657-907F-DFEE2B289D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Data 3">
            <a:extLst>
              <a:ext uri="{FF2B5EF4-FFF2-40B4-BE49-F238E27FC236}">
                <a16:creationId xmlns:a16="http://schemas.microsoft.com/office/drawing/2014/main" id="{0976644F-89E9-4644-9A99-869BDF9606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A277A-3773-4B7D-91D0-1579972D5BF4}" type="datetimeFigureOut">
              <a:rPr lang="en-US" smtClean="0"/>
              <a:t>8/10/2020</a:t>
            </a:fld>
            <a:endParaRPr lang="en-US"/>
          </a:p>
        </p:txBody>
      </p:sp>
      <p:sp>
        <p:nvSpPr>
          <p:cNvPr id="5" name="Espaço Reservado para Rodapé 4">
            <a:extLst>
              <a:ext uri="{FF2B5EF4-FFF2-40B4-BE49-F238E27FC236}">
                <a16:creationId xmlns:a16="http://schemas.microsoft.com/office/drawing/2014/main" id="{4C641CDE-E183-4AD2-B0FE-A77493C504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ço Reservado para Número de Slide 5">
            <a:extLst>
              <a:ext uri="{FF2B5EF4-FFF2-40B4-BE49-F238E27FC236}">
                <a16:creationId xmlns:a16="http://schemas.microsoft.com/office/drawing/2014/main" id="{35A83003-AA6E-4661-9D80-9EB4556829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4C8EE5-C607-4D38-A0F2-BD2B1FEB2872}" type="slidenum">
              <a:rPr lang="en-US" smtClean="0"/>
              <a:t>‹nº›</a:t>
            </a:fld>
            <a:endParaRPr lang="en-US"/>
          </a:p>
        </p:txBody>
      </p:sp>
    </p:spTree>
    <p:extLst>
      <p:ext uri="{BB962C8B-B14F-4D97-AF65-F5344CB8AC3E}">
        <p14:creationId xmlns:p14="http://schemas.microsoft.com/office/powerpoint/2010/main" val="21387183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comments" Target="../comments/commen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microsoft.com/office/2007/relationships/hdphoto" Target="../media/hdphoto1.wdp"/><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2.xml"/><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CC462BD4-F3EA-47C8-B6B8-09137F8EF0B0}"/>
              </a:ext>
            </a:extLst>
          </p:cNvPr>
          <p:cNvPicPr>
            <a:picLocks noChangeAspect="1"/>
          </p:cNvPicPr>
          <p:nvPr/>
        </p:nvPicPr>
        <p:blipFill>
          <a:blip r:embed="rId5"/>
          <a:stretch>
            <a:fillRect/>
          </a:stretch>
        </p:blipFill>
        <p:spPr>
          <a:xfrm>
            <a:off x="3302" y="0"/>
            <a:ext cx="12185395" cy="6858000"/>
          </a:xfrm>
          <a:prstGeom prst="rect">
            <a:avLst/>
          </a:prstGeom>
        </p:spPr>
      </p:pic>
      <p:pic>
        <p:nvPicPr>
          <p:cNvPr id="8" name="Áudio 7">
            <a:hlinkClick r:id="" action="ppaction://media"/>
            <a:extLst>
              <a:ext uri="{FF2B5EF4-FFF2-40B4-BE49-F238E27FC236}">
                <a16:creationId xmlns:a16="http://schemas.microsoft.com/office/drawing/2014/main" id="{F96FAD78-640D-44AA-ACE2-8E45DE15617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878161525"/>
      </p:ext>
    </p:extLst>
  </p:cSld>
  <p:clrMapOvr>
    <a:masterClrMapping/>
  </p:clrMapOvr>
  <mc:AlternateContent xmlns:mc="http://schemas.openxmlformats.org/markup-compatibility/2006">
    <mc:Choice xmlns:p14="http://schemas.microsoft.com/office/powerpoint/2010/main" Requires="p14">
      <p:transition spd="slow" p14:dur="2000" advTm="27236"/>
    </mc:Choice>
    <mc:Fallback>
      <p:transition spd="slow" advTm="272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Imagem 38">
            <a:extLst>
              <a:ext uri="{FF2B5EF4-FFF2-40B4-BE49-F238E27FC236}">
                <a16:creationId xmlns:a16="http://schemas.microsoft.com/office/drawing/2014/main" id="{B8C60A94-51D3-4051-8A1D-B83BDD6CDAD4}"/>
              </a:ext>
            </a:extLst>
          </p:cNvPr>
          <p:cNvPicPr>
            <a:picLocks noChangeAspect="1"/>
          </p:cNvPicPr>
          <p:nvPr/>
        </p:nvPicPr>
        <p:blipFill>
          <a:blip r:embed="rId4"/>
          <a:stretch>
            <a:fillRect/>
          </a:stretch>
        </p:blipFill>
        <p:spPr>
          <a:xfrm>
            <a:off x="7851" y="0"/>
            <a:ext cx="12176297" cy="6858000"/>
          </a:xfrm>
          <a:prstGeom prst="rect">
            <a:avLst/>
          </a:prstGeom>
        </p:spPr>
      </p:pic>
      <p:sp>
        <p:nvSpPr>
          <p:cNvPr id="8" name="CaixaDeTexto 7">
            <a:extLst>
              <a:ext uri="{FF2B5EF4-FFF2-40B4-BE49-F238E27FC236}">
                <a16:creationId xmlns:a16="http://schemas.microsoft.com/office/drawing/2014/main" id="{CCF7E769-AF92-432B-8C33-24C6B234ECE2}"/>
              </a:ext>
            </a:extLst>
          </p:cNvPr>
          <p:cNvSpPr txBox="1"/>
          <p:nvPr/>
        </p:nvSpPr>
        <p:spPr>
          <a:xfrm>
            <a:off x="2743710" y="170156"/>
            <a:ext cx="5912516" cy="646331"/>
          </a:xfrm>
          <a:prstGeom prst="rect">
            <a:avLst/>
          </a:prstGeom>
          <a:noFill/>
        </p:spPr>
        <p:txBody>
          <a:bodyPr wrap="none" rtlCol="0">
            <a:spAutoFit/>
          </a:bodyPr>
          <a:lstStyle/>
          <a:p>
            <a:r>
              <a:rPr lang="en-US" sz="1800" dirty="0">
                <a:solidFill>
                  <a:srgbClr val="2E0D3D"/>
                </a:solidFill>
                <a:effectLst/>
                <a:latin typeface="Verdana" panose="020B0604030504040204" pitchFamily="34" charset="0"/>
              </a:rPr>
              <a:t>Deep Learning with Generative Models Applied to</a:t>
            </a:r>
          </a:p>
          <a:p>
            <a:r>
              <a:rPr lang="en-US" sz="1800" dirty="0">
                <a:solidFill>
                  <a:srgbClr val="2E0D3D"/>
                </a:solidFill>
                <a:effectLst/>
                <a:latin typeface="Verdana" panose="020B0604030504040204" pitchFamily="34" charset="0"/>
              </a:rPr>
              <a:t>Tomography Texture Inference</a:t>
            </a:r>
            <a:endParaRPr lang="en-US" dirty="0">
              <a:solidFill>
                <a:srgbClr val="2E0D3D"/>
              </a:solidFill>
            </a:endParaRPr>
          </a:p>
        </p:txBody>
      </p:sp>
      <p:sp>
        <p:nvSpPr>
          <p:cNvPr id="5" name="CaixaDeTexto 4">
            <a:extLst>
              <a:ext uri="{FF2B5EF4-FFF2-40B4-BE49-F238E27FC236}">
                <a16:creationId xmlns:a16="http://schemas.microsoft.com/office/drawing/2014/main" id="{1F39CDE9-B7B9-4A5B-BFBF-6B4A2A3423F3}"/>
              </a:ext>
            </a:extLst>
          </p:cNvPr>
          <p:cNvSpPr txBox="1"/>
          <p:nvPr/>
        </p:nvSpPr>
        <p:spPr>
          <a:xfrm>
            <a:off x="490451" y="1305098"/>
            <a:ext cx="9750829" cy="2585323"/>
          </a:xfrm>
          <a:prstGeom prst="rect">
            <a:avLst/>
          </a:prstGeom>
          <a:noFill/>
        </p:spPr>
        <p:txBody>
          <a:bodyPr wrap="square" rtlCol="0">
            <a:spAutoFit/>
          </a:bodyPr>
          <a:lstStyle/>
          <a:p>
            <a:r>
              <a:rPr lang="en-US" dirty="0">
                <a:solidFill>
                  <a:srgbClr val="2E0D3D"/>
                </a:solidFill>
              </a:rPr>
              <a:t>Generative Adversarial Networks (GANs)</a:t>
            </a:r>
          </a:p>
          <a:p>
            <a:endParaRPr lang="en-US" dirty="0">
              <a:solidFill>
                <a:srgbClr val="2E0D3D"/>
              </a:solidFill>
            </a:endParaRPr>
          </a:p>
          <a:p>
            <a:pPr marL="285750" indent="-285750">
              <a:buFontTx/>
              <a:buChar char="-"/>
            </a:pPr>
            <a:r>
              <a:rPr lang="en-US" dirty="0">
                <a:solidFill>
                  <a:srgbClr val="2E0D3D"/>
                </a:solidFill>
              </a:rPr>
              <a:t>GANs consist of two separate Convolutional Neural Networks (CNNs), the generator and the discriminator.</a:t>
            </a:r>
          </a:p>
          <a:p>
            <a:pPr marL="285750" indent="-285750">
              <a:buFontTx/>
              <a:buChar char="-"/>
            </a:pPr>
            <a:r>
              <a:rPr lang="en-US" dirty="0">
                <a:solidFill>
                  <a:srgbClr val="2E0D3D"/>
                </a:solidFill>
              </a:rPr>
              <a:t>The generator attempts to generate samples based on the distribution of the training data.</a:t>
            </a:r>
          </a:p>
          <a:p>
            <a:pPr marL="285750" indent="-285750">
              <a:buFontTx/>
              <a:buChar char="-"/>
            </a:pPr>
            <a:r>
              <a:rPr lang="en-US" dirty="0">
                <a:solidFill>
                  <a:srgbClr val="2E0D3D"/>
                </a:solidFill>
              </a:rPr>
              <a:t>The discriminator classifies a given sample as real or fake.</a:t>
            </a:r>
          </a:p>
          <a:p>
            <a:pPr marL="285750" indent="-285750">
              <a:buFontTx/>
              <a:buChar char="-"/>
            </a:pPr>
            <a:r>
              <a:rPr lang="en-US" dirty="0">
                <a:solidFill>
                  <a:srgbClr val="2E0D3D"/>
                </a:solidFill>
              </a:rPr>
              <a:t>The generator is trained to fool the discriminator, while the discriminator is trained to reduce errors in its classification.</a:t>
            </a:r>
          </a:p>
          <a:p>
            <a:pPr marL="285750" indent="-285750">
              <a:buFontTx/>
              <a:buChar char="-"/>
            </a:pPr>
            <a:r>
              <a:rPr lang="en-US" dirty="0">
                <a:solidFill>
                  <a:srgbClr val="2E0D3D"/>
                </a:solidFill>
              </a:rPr>
              <a:t>GANs are powerful tools for image generation, being infamously used in “Deep Fakes” videos.</a:t>
            </a:r>
          </a:p>
        </p:txBody>
      </p:sp>
      <p:sp>
        <p:nvSpPr>
          <p:cNvPr id="6" name="Retângulo 5">
            <a:extLst>
              <a:ext uri="{FF2B5EF4-FFF2-40B4-BE49-F238E27FC236}">
                <a16:creationId xmlns:a16="http://schemas.microsoft.com/office/drawing/2014/main" id="{F0779E88-A5DD-442E-836B-E944024E7067}"/>
              </a:ext>
            </a:extLst>
          </p:cNvPr>
          <p:cNvSpPr/>
          <p:nvPr/>
        </p:nvSpPr>
        <p:spPr>
          <a:xfrm>
            <a:off x="2561263" y="4305992"/>
            <a:ext cx="1438102" cy="556953"/>
          </a:xfrm>
          <a:prstGeom prst="rect">
            <a:avLst/>
          </a:prstGeom>
          <a:solidFill>
            <a:srgbClr val="1BAEBD"/>
          </a:solidFill>
          <a:ln>
            <a:solidFill>
              <a:srgbClr val="2E0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Real Images</a:t>
            </a:r>
          </a:p>
        </p:txBody>
      </p:sp>
      <p:sp>
        <p:nvSpPr>
          <p:cNvPr id="13" name="Retângulo 12">
            <a:extLst>
              <a:ext uri="{FF2B5EF4-FFF2-40B4-BE49-F238E27FC236}">
                <a16:creationId xmlns:a16="http://schemas.microsoft.com/office/drawing/2014/main" id="{8491F43C-BB0B-4615-8384-823C4F79C0FF}"/>
              </a:ext>
            </a:extLst>
          </p:cNvPr>
          <p:cNvSpPr/>
          <p:nvPr/>
        </p:nvSpPr>
        <p:spPr>
          <a:xfrm>
            <a:off x="5091103" y="4305991"/>
            <a:ext cx="1438102" cy="556953"/>
          </a:xfrm>
          <a:prstGeom prst="rect">
            <a:avLst/>
          </a:prstGeom>
          <a:solidFill>
            <a:srgbClr val="826E8B"/>
          </a:solidFill>
          <a:ln>
            <a:solidFill>
              <a:srgbClr val="2E0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Discriminator</a:t>
            </a:r>
          </a:p>
        </p:txBody>
      </p:sp>
      <p:sp>
        <p:nvSpPr>
          <p:cNvPr id="15" name="Retângulo 14">
            <a:extLst>
              <a:ext uri="{FF2B5EF4-FFF2-40B4-BE49-F238E27FC236}">
                <a16:creationId xmlns:a16="http://schemas.microsoft.com/office/drawing/2014/main" id="{87EEE2B9-2748-4741-8ABF-92FB3AC9141D}"/>
              </a:ext>
            </a:extLst>
          </p:cNvPr>
          <p:cNvSpPr/>
          <p:nvPr/>
        </p:nvSpPr>
        <p:spPr>
          <a:xfrm>
            <a:off x="5091103" y="6089329"/>
            <a:ext cx="1438102" cy="556953"/>
          </a:xfrm>
          <a:prstGeom prst="rect">
            <a:avLst/>
          </a:prstGeom>
          <a:solidFill>
            <a:srgbClr val="826E8B"/>
          </a:solidFill>
          <a:ln>
            <a:solidFill>
              <a:srgbClr val="2E0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Generator</a:t>
            </a:r>
          </a:p>
        </p:txBody>
      </p:sp>
      <p:sp>
        <p:nvSpPr>
          <p:cNvPr id="17" name="Retângulo 16">
            <a:extLst>
              <a:ext uri="{FF2B5EF4-FFF2-40B4-BE49-F238E27FC236}">
                <a16:creationId xmlns:a16="http://schemas.microsoft.com/office/drawing/2014/main" id="{3E08415B-2853-4E6B-B2CD-A8FCE9014F3D}"/>
              </a:ext>
            </a:extLst>
          </p:cNvPr>
          <p:cNvSpPr/>
          <p:nvPr/>
        </p:nvSpPr>
        <p:spPr>
          <a:xfrm>
            <a:off x="7795093" y="4301835"/>
            <a:ext cx="1438102" cy="556953"/>
          </a:xfrm>
          <a:prstGeom prst="rect">
            <a:avLst/>
          </a:prstGeom>
          <a:solidFill>
            <a:schemeClr val="bg1">
              <a:lumMod val="65000"/>
            </a:schemeClr>
          </a:solidFill>
          <a:ln>
            <a:solidFill>
              <a:srgbClr val="2E0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Real / Fake</a:t>
            </a:r>
          </a:p>
          <a:p>
            <a:pPr algn="ctr"/>
            <a:r>
              <a:rPr lang="en-US" dirty="0"/>
              <a:t>Classification</a:t>
            </a:r>
          </a:p>
        </p:txBody>
      </p:sp>
      <p:sp>
        <p:nvSpPr>
          <p:cNvPr id="19" name="Retângulo 18">
            <a:extLst>
              <a:ext uri="{FF2B5EF4-FFF2-40B4-BE49-F238E27FC236}">
                <a16:creationId xmlns:a16="http://schemas.microsoft.com/office/drawing/2014/main" id="{01D5E422-D9DE-4CA9-8B87-B8DD53B3B515}"/>
              </a:ext>
            </a:extLst>
          </p:cNvPr>
          <p:cNvSpPr/>
          <p:nvPr/>
        </p:nvSpPr>
        <p:spPr>
          <a:xfrm>
            <a:off x="2561263" y="6089328"/>
            <a:ext cx="1438102" cy="556953"/>
          </a:xfrm>
          <a:prstGeom prst="rect">
            <a:avLst/>
          </a:prstGeom>
          <a:solidFill>
            <a:srgbClr val="1BAEBD"/>
          </a:solidFill>
          <a:ln>
            <a:solidFill>
              <a:srgbClr val="2E0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Random Variable</a:t>
            </a:r>
          </a:p>
        </p:txBody>
      </p:sp>
      <p:cxnSp>
        <p:nvCxnSpPr>
          <p:cNvPr id="21" name="Conector de Seta Reta 20">
            <a:extLst>
              <a:ext uri="{FF2B5EF4-FFF2-40B4-BE49-F238E27FC236}">
                <a16:creationId xmlns:a16="http://schemas.microsoft.com/office/drawing/2014/main" id="{DA2AE0C5-DEE0-47C0-9C60-638F4C728AC6}"/>
              </a:ext>
            </a:extLst>
          </p:cNvPr>
          <p:cNvCxnSpPr/>
          <p:nvPr/>
        </p:nvCxnSpPr>
        <p:spPr>
          <a:xfrm>
            <a:off x="4179266" y="4580312"/>
            <a:ext cx="706582" cy="0"/>
          </a:xfrm>
          <a:prstGeom prst="straightConnector1">
            <a:avLst/>
          </a:prstGeom>
          <a:ln>
            <a:solidFill>
              <a:srgbClr val="2E0D3D"/>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26ADC680-818B-45C2-A61E-6B326109D597}"/>
              </a:ext>
            </a:extLst>
          </p:cNvPr>
          <p:cNvCxnSpPr/>
          <p:nvPr/>
        </p:nvCxnSpPr>
        <p:spPr>
          <a:xfrm>
            <a:off x="4179266" y="6366487"/>
            <a:ext cx="706582" cy="0"/>
          </a:xfrm>
          <a:prstGeom prst="straightConnector1">
            <a:avLst/>
          </a:prstGeom>
          <a:ln>
            <a:solidFill>
              <a:srgbClr val="2E0D3D"/>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46BC0F13-531E-4E80-8667-805EF3BC4F4F}"/>
              </a:ext>
            </a:extLst>
          </p:cNvPr>
          <p:cNvCxnSpPr/>
          <p:nvPr/>
        </p:nvCxnSpPr>
        <p:spPr>
          <a:xfrm>
            <a:off x="6808858" y="4599708"/>
            <a:ext cx="706582" cy="0"/>
          </a:xfrm>
          <a:prstGeom prst="straightConnector1">
            <a:avLst/>
          </a:prstGeom>
          <a:ln>
            <a:solidFill>
              <a:srgbClr val="2E0D3D"/>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4E2A14D3-5F09-47B3-AAC4-C02A4CE6320C}"/>
              </a:ext>
            </a:extLst>
          </p:cNvPr>
          <p:cNvCxnSpPr>
            <a:cxnSpLocks/>
          </p:cNvCxnSpPr>
          <p:nvPr/>
        </p:nvCxnSpPr>
        <p:spPr>
          <a:xfrm flipV="1">
            <a:off x="5810154" y="4921135"/>
            <a:ext cx="0" cy="216132"/>
          </a:xfrm>
          <a:prstGeom prst="straightConnector1">
            <a:avLst/>
          </a:prstGeom>
          <a:ln>
            <a:solidFill>
              <a:srgbClr val="2E0D3D"/>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de Seta Reta 26">
            <a:extLst>
              <a:ext uri="{FF2B5EF4-FFF2-40B4-BE49-F238E27FC236}">
                <a16:creationId xmlns:a16="http://schemas.microsoft.com/office/drawing/2014/main" id="{FF564A9A-301D-469A-9871-8940E75FFA80}"/>
              </a:ext>
            </a:extLst>
          </p:cNvPr>
          <p:cNvCxnSpPr>
            <a:cxnSpLocks/>
          </p:cNvCxnSpPr>
          <p:nvPr/>
        </p:nvCxnSpPr>
        <p:spPr>
          <a:xfrm flipV="1">
            <a:off x="5814518" y="5813367"/>
            <a:ext cx="0" cy="216132"/>
          </a:xfrm>
          <a:prstGeom prst="straightConnector1">
            <a:avLst/>
          </a:prstGeom>
          <a:ln>
            <a:solidFill>
              <a:srgbClr val="2E0D3D"/>
            </a:solidFill>
            <a:tailEnd type="triangle"/>
          </a:ln>
        </p:spPr>
        <p:style>
          <a:lnRef idx="1">
            <a:schemeClr val="accent1"/>
          </a:lnRef>
          <a:fillRef idx="0">
            <a:schemeClr val="accent1"/>
          </a:fillRef>
          <a:effectRef idx="0">
            <a:schemeClr val="accent1"/>
          </a:effectRef>
          <a:fontRef idx="minor">
            <a:schemeClr val="tx1"/>
          </a:fontRef>
        </p:style>
      </p:cxnSp>
      <p:sp>
        <p:nvSpPr>
          <p:cNvPr id="29" name="Retângulo 28">
            <a:extLst>
              <a:ext uri="{FF2B5EF4-FFF2-40B4-BE49-F238E27FC236}">
                <a16:creationId xmlns:a16="http://schemas.microsoft.com/office/drawing/2014/main" id="{3E235C84-B227-472B-94BF-65452996DD73}"/>
              </a:ext>
            </a:extLst>
          </p:cNvPr>
          <p:cNvSpPr/>
          <p:nvPr/>
        </p:nvSpPr>
        <p:spPr>
          <a:xfrm>
            <a:off x="5091103" y="5223985"/>
            <a:ext cx="1438102" cy="556953"/>
          </a:xfrm>
          <a:prstGeom prst="rect">
            <a:avLst/>
          </a:prstGeom>
          <a:solidFill>
            <a:srgbClr val="1BAEBD"/>
          </a:solidFill>
          <a:ln>
            <a:solidFill>
              <a:srgbClr val="2E0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Fake Image</a:t>
            </a:r>
          </a:p>
        </p:txBody>
      </p:sp>
      <p:sp>
        <p:nvSpPr>
          <p:cNvPr id="32" name="Forma Livre: Forma 31">
            <a:extLst>
              <a:ext uri="{FF2B5EF4-FFF2-40B4-BE49-F238E27FC236}">
                <a16:creationId xmlns:a16="http://schemas.microsoft.com/office/drawing/2014/main" id="{2AEE5971-B221-4ACE-BCBE-9FCB59C31E54}"/>
              </a:ext>
            </a:extLst>
          </p:cNvPr>
          <p:cNvSpPr/>
          <p:nvPr/>
        </p:nvSpPr>
        <p:spPr>
          <a:xfrm>
            <a:off x="6214188" y="3956305"/>
            <a:ext cx="1899767" cy="288759"/>
          </a:xfrm>
          <a:custGeom>
            <a:avLst/>
            <a:gdLst>
              <a:gd name="connsiteX0" fmla="*/ 2601883 w 2601883"/>
              <a:gd name="connsiteY0" fmla="*/ 316038 h 316038"/>
              <a:gd name="connsiteX1" fmla="*/ 1246909 w 2601883"/>
              <a:gd name="connsiteY1" fmla="*/ 154 h 316038"/>
              <a:gd name="connsiteX2" fmla="*/ 0 w 2601883"/>
              <a:gd name="connsiteY2" fmla="*/ 282787 h 316038"/>
            </a:gdLst>
            <a:ahLst/>
            <a:cxnLst>
              <a:cxn ang="0">
                <a:pos x="connsiteX0" y="connsiteY0"/>
              </a:cxn>
              <a:cxn ang="0">
                <a:pos x="connsiteX1" y="connsiteY1"/>
              </a:cxn>
              <a:cxn ang="0">
                <a:pos x="connsiteX2" y="connsiteY2"/>
              </a:cxn>
            </a:cxnLst>
            <a:rect l="l" t="t" r="r" b="b"/>
            <a:pathLst>
              <a:path w="2601883" h="316038">
                <a:moveTo>
                  <a:pt x="2601883" y="316038"/>
                </a:moveTo>
                <a:cubicBezTo>
                  <a:pt x="2141219" y="160867"/>
                  <a:pt x="1680556" y="5696"/>
                  <a:pt x="1246909" y="154"/>
                </a:cubicBezTo>
                <a:cubicBezTo>
                  <a:pt x="813262" y="-5388"/>
                  <a:pt x="406631" y="138699"/>
                  <a:pt x="0" y="282787"/>
                </a:cubicBezTo>
              </a:path>
            </a:pathLst>
          </a:custGeom>
          <a:noFill/>
          <a:ln>
            <a:solidFill>
              <a:srgbClr val="1BAEBD"/>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orma Livre: Forma 33">
            <a:extLst>
              <a:ext uri="{FF2B5EF4-FFF2-40B4-BE49-F238E27FC236}">
                <a16:creationId xmlns:a16="http://schemas.microsoft.com/office/drawing/2014/main" id="{AFFE0C74-D4EE-4C63-B721-6ADFE28B06B9}"/>
              </a:ext>
            </a:extLst>
          </p:cNvPr>
          <p:cNvSpPr/>
          <p:nvPr/>
        </p:nvSpPr>
        <p:spPr>
          <a:xfrm rot="8568630" flipH="1">
            <a:off x="6612440" y="5580040"/>
            <a:ext cx="2209737" cy="414578"/>
          </a:xfrm>
          <a:custGeom>
            <a:avLst/>
            <a:gdLst>
              <a:gd name="connsiteX0" fmla="*/ 2601883 w 2601883"/>
              <a:gd name="connsiteY0" fmla="*/ 316038 h 316038"/>
              <a:gd name="connsiteX1" fmla="*/ 1246909 w 2601883"/>
              <a:gd name="connsiteY1" fmla="*/ 154 h 316038"/>
              <a:gd name="connsiteX2" fmla="*/ 0 w 2601883"/>
              <a:gd name="connsiteY2" fmla="*/ 282787 h 316038"/>
            </a:gdLst>
            <a:ahLst/>
            <a:cxnLst>
              <a:cxn ang="0">
                <a:pos x="connsiteX0" y="connsiteY0"/>
              </a:cxn>
              <a:cxn ang="0">
                <a:pos x="connsiteX1" y="connsiteY1"/>
              </a:cxn>
              <a:cxn ang="0">
                <a:pos x="connsiteX2" y="connsiteY2"/>
              </a:cxn>
            </a:cxnLst>
            <a:rect l="l" t="t" r="r" b="b"/>
            <a:pathLst>
              <a:path w="2601883" h="316038">
                <a:moveTo>
                  <a:pt x="2601883" y="316038"/>
                </a:moveTo>
                <a:cubicBezTo>
                  <a:pt x="2141219" y="160867"/>
                  <a:pt x="1680556" y="5696"/>
                  <a:pt x="1246909" y="154"/>
                </a:cubicBezTo>
                <a:cubicBezTo>
                  <a:pt x="813262" y="-5388"/>
                  <a:pt x="406631" y="138699"/>
                  <a:pt x="0" y="282787"/>
                </a:cubicBezTo>
              </a:path>
            </a:pathLst>
          </a:custGeom>
          <a:noFill/>
          <a:ln>
            <a:solidFill>
              <a:srgbClr val="1BAEBD"/>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aixaDeTexto 34">
            <a:extLst>
              <a:ext uri="{FF2B5EF4-FFF2-40B4-BE49-F238E27FC236}">
                <a16:creationId xmlns:a16="http://schemas.microsoft.com/office/drawing/2014/main" id="{B498CE38-691A-4AEC-9C9B-D9D0D2DA5E19}"/>
              </a:ext>
            </a:extLst>
          </p:cNvPr>
          <p:cNvSpPr txBox="1"/>
          <p:nvPr/>
        </p:nvSpPr>
        <p:spPr>
          <a:xfrm>
            <a:off x="7054829" y="6243376"/>
            <a:ext cx="1667960" cy="246221"/>
          </a:xfrm>
          <a:prstGeom prst="rect">
            <a:avLst/>
          </a:prstGeom>
          <a:noFill/>
        </p:spPr>
        <p:txBody>
          <a:bodyPr wrap="square" rtlCol="0">
            <a:spAutoFit/>
          </a:bodyPr>
          <a:lstStyle/>
          <a:p>
            <a:r>
              <a:rPr lang="en-US" sz="1000" dirty="0">
                <a:solidFill>
                  <a:srgbClr val="1BAEBD"/>
                </a:solidFill>
              </a:rPr>
              <a:t>Error Backpropagation</a:t>
            </a:r>
          </a:p>
        </p:txBody>
      </p:sp>
      <p:sp>
        <p:nvSpPr>
          <p:cNvPr id="37" name="CaixaDeTexto 36">
            <a:extLst>
              <a:ext uri="{FF2B5EF4-FFF2-40B4-BE49-F238E27FC236}">
                <a16:creationId xmlns:a16="http://schemas.microsoft.com/office/drawing/2014/main" id="{3E029F84-696A-46FE-917C-2327C3210A31}"/>
              </a:ext>
            </a:extLst>
          </p:cNvPr>
          <p:cNvSpPr txBox="1"/>
          <p:nvPr/>
        </p:nvSpPr>
        <p:spPr>
          <a:xfrm>
            <a:off x="7389194" y="3821521"/>
            <a:ext cx="1667960" cy="246221"/>
          </a:xfrm>
          <a:prstGeom prst="rect">
            <a:avLst/>
          </a:prstGeom>
          <a:noFill/>
        </p:spPr>
        <p:txBody>
          <a:bodyPr wrap="square" rtlCol="0">
            <a:spAutoFit/>
          </a:bodyPr>
          <a:lstStyle/>
          <a:p>
            <a:r>
              <a:rPr lang="en-US" sz="1000" dirty="0">
                <a:solidFill>
                  <a:srgbClr val="1BAEBD"/>
                </a:solidFill>
              </a:rPr>
              <a:t>Error Backpropagation</a:t>
            </a:r>
          </a:p>
        </p:txBody>
      </p:sp>
      <p:pic>
        <p:nvPicPr>
          <p:cNvPr id="2" name="Áudio 1">
            <a:hlinkClick r:id="" action="ppaction://media"/>
            <a:extLst>
              <a:ext uri="{FF2B5EF4-FFF2-40B4-BE49-F238E27FC236}">
                <a16:creationId xmlns:a16="http://schemas.microsoft.com/office/drawing/2014/main" id="{40993AB8-33F0-4548-B655-BB86D2FE8B5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23098099"/>
      </p:ext>
    </p:extLst>
  </p:cSld>
  <p:clrMapOvr>
    <a:masterClrMapping/>
  </p:clrMapOvr>
  <mc:AlternateContent xmlns:mc="http://schemas.openxmlformats.org/markup-compatibility/2006">
    <mc:Choice xmlns:p14="http://schemas.microsoft.com/office/powerpoint/2010/main" Requires="p14">
      <p:transition spd="slow" p14:dur="2000" advTm="155187"/>
    </mc:Choice>
    <mc:Fallback>
      <p:transition spd="slow" advTm="1551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Imagem 86">
            <a:extLst>
              <a:ext uri="{FF2B5EF4-FFF2-40B4-BE49-F238E27FC236}">
                <a16:creationId xmlns:a16="http://schemas.microsoft.com/office/drawing/2014/main" id="{036B22A1-5CE1-4964-B533-F35760BFB01C}"/>
              </a:ext>
            </a:extLst>
          </p:cNvPr>
          <p:cNvPicPr>
            <a:picLocks noChangeAspect="1"/>
          </p:cNvPicPr>
          <p:nvPr/>
        </p:nvPicPr>
        <p:blipFill>
          <a:blip r:embed="rId4"/>
          <a:stretch>
            <a:fillRect/>
          </a:stretch>
        </p:blipFill>
        <p:spPr>
          <a:xfrm>
            <a:off x="7851" y="0"/>
            <a:ext cx="12176297" cy="6858000"/>
          </a:xfrm>
          <a:prstGeom prst="rect">
            <a:avLst/>
          </a:prstGeom>
        </p:spPr>
      </p:pic>
      <p:sp>
        <p:nvSpPr>
          <p:cNvPr id="8" name="CaixaDeTexto 7">
            <a:extLst>
              <a:ext uri="{FF2B5EF4-FFF2-40B4-BE49-F238E27FC236}">
                <a16:creationId xmlns:a16="http://schemas.microsoft.com/office/drawing/2014/main" id="{CCF7E769-AF92-432B-8C33-24C6B234ECE2}"/>
              </a:ext>
            </a:extLst>
          </p:cNvPr>
          <p:cNvSpPr txBox="1"/>
          <p:nvPr/>
        </p:nvSpPr>
        <p:spPr>
          <a:xfrm>
            <a:off x="2743710" y="170156"/>
            <a:ext cx="5912516" cy="646331"/>
          </a:xfrm>
          <a:prstGeom prst="rect">
            <a:avLst/>
          </a:prstGeom>
          <a:noFill/>
        </p:spPr>
        <p:txBody>
          <a:bodyPr wrap="none" rtlCol="0">
            <a:spAutoFit/>
          </a:bodyPr>
          <a:lstStyle/>
          <a:p>
            <a:r>
              <a:rPr lang="en-US" sz="1800" dirty="0">
                <a:solidFill>
                  <a:srgbClr val="2E0D3D"/>
                </a:solidFill>
                <a:effectLst/>
                <a:latin typeface="Verdana" panose="020B0604030504040204" pitchFamily="34" charset="0"/>
              </a:rPr>
              <a:t>Deep Learning with Generative Models Applied to</a:t>
            </a:r>
          </a:p>
          <a:p>
            <a:r>
              <a:rPr lang="en-US" sz="1800" dirty="0">
                <a:solidFill>
                  <a:srgbClr val="2E0D3D"/>
                </a:solidFill>
                <a:effectLst/>
                <a:latin typeface="Verdana" panose="020B0604030504040204" pitchFamily="34" charset="0"/>
              </a:rPr>
              <a:t>Tomography Texture Inference</a:t>
            </a:r>
            <a:endParaRPr lang="en-US" dirty="0">
              <a:solidFill>
                <a:srgbClr val="2E0D3D"/>
              </a:solidFill>
            </a:endParaRPr>
          </a:p>
        </p:txBody>
      </p:sp>
      <p:sp>
        <p:nvSpPr>
          <p:cNvPr id="5" name="CaixaDeTexto 4">
            <a:extLst>
              <a:ext uri="{FF2B5EF4-FFF2-40B4-BE49-F238E27FC236}">
                <a16:creationId xmlns:a16="http://schemas.microsoft.com/office/drawing/2014/main" id="{1F39CDE9-B7B9-4A5B-BFBF-6B4A2A3423F3}"/>
              </a:ext>
            </a:extLst>
          </p:cNvPr>
          <p:cNvSpPr txBox="1"/>
          <p:nvPr/>
        </p:nvSpPr>
        <p:spPr>
          <a:xfrm>
            <a:off x="490451" y="1305098"/>
            <a:ext cx="9750829" cy="1477328"/>
          </a:xfrm>
          <a:prstGeom prst="rect">
            <a:avLst/>
          </a:prstGeom>
          <a:noFill/>
        </p:spPr>
        <p:txBody>
          <a:bodyPr wrap="square" rtlCol="0">
            <a:spAutoFit/>
          </a:bodyPr>
          <a:lstStyle/>
          <a:p>
            <a:r>
              <a:rPr lang="en-US" dirty="0">
                <a:solidFill>
                  <a:srgbClr val="2E0D3D"/>
                </a:solidFill>
              </a:rPr>
              <a:t>Cycle-Consistent Adversarial Networks (</a:t>
            </a:r>
            <a:r>
              <a:rPr lang="en-US" dirty="0" err="1">
                <a:solidFill>
                  <a:srgbClr val="2E0D3D"/>
                </a:solidFill>
              </a:rPr>
              <a:t>CycleGANs</a:t>
            </a:r>
            <a:r>
              <a:rPr lang="en-US" dirty="0">
                <a:solidFill>
                  <a:srgbClr val="2E0D3D"/>
                </a:solidFill>
              </a:rPr>
              <a:t>)</a:t>
            </a:r>
          </a:p>
          <a:p>
            <a:endParaRPr lang="en-US" dirty="0">
              <a:solidFill>
                <a:srgbClr val="2E0D3D"/>
              </a:solidFill>
            </a:endParaRPr>
          </a:p>
          <a:p>
            <a:pPr marL="285750" indent="-285750">
              <a:buFontTx/>
              <a:buChar char="-"/>
            </a:pPr>
            <a:r>
              <a:rPr lang="en-US" dirty="0">
                <a:solidFill>
                  <a:srgbClr val="2E0D3D"/>
                </a:solidFill>
              </a:rPr>
              <a:t>Consist of two separate GANs trained together.</a:t>
            </a:r>
          </a:p>
          <a:p>
            <a:pPr marL="285750" indent="-285750">
              <a:buFontTx/>
              <a:buChar char="-"/>
            </a:pPr>
            <a:r>
              <a:rPr lang="en-US" dirty="0">
                <a:solidFill>
                  <a:srgbClr val="2E0D3D"/>
                </a:solidFill>
              </a:rPr>
              <a:t>Unpaired image domain translation.</a:t>
            </a:r>
          </a:p>
          <a:p>
            <a:pPr marL="285750" indent="-285750">
              <a:buFontTx/>
              <a:buChar char="-"/>
            </a:pPr>
            <a:r>
              <a:rPr lang="en-US" dirty="0">
                <a:solidFill>
                  <a:srgbClr val="2E0D3D"/>
                </a:solidFill>
              </a:rPr>
              <a:t>Once a model is trained, applying to new images is relatively simple.</a:t>
            </a:r>
          </a:p>
        </p:txBody>
      </p:sp>
      <p:sp>
        <p:nvSpPr>
          <p:cNvPr id="2" name="CaixaDeTexto 1">
            <a:extLst>
              <a:ext uri="{FF2B5EF4-FFF2-40B4-BE49-F238E27FC236}">
                <a16:creationId xmlns:a16="http://schemas.microsoft.com/office/drawing/2014/main" id="{B6D64CEE-E6F8-430A-B610-93D455EDE4DA}"/>
              </a:ext>
            </a:extLst>
          </p:cNvPr>
          <p:cNvSpPr txBox="1"/>
          <p:nvPr/>
        </p:nvSpPr>
        <p:spPr>
          <a:xfrm>
            <a:off x="6686817" y="4585328"/>
            <a:ext cx="3200400" cy="646331"/>
          </a:xfrm>
          <a:prstGeom prst="rect">
            <a:avLst/>
          </a:prstGeom>
          <a:noFill/>
        </p:spPr>
        <p:txBody>
          <a:bodyPr wrap="square" rtlCol="0">
            <a:spAutoFit/>
          </a:bodyPr>
          <a:lstStyle/>
          <a:p>
            <a:r>
              <a:rPr lang="en-US" dirty="0">
                <a:solidFill>
                  <a:srgbClr val="2E0D3D"/>
                </a:solidFill>
              </a:rPr>
              <a:t>Domain A – Tomographic Scans</a:t>
            </a:r>
          </a:p>
          <a:p>
            <a:r>
              <a:rPr lang="en-US" dirty="0">
                <a:solidFill>
                  <a:srgbClr val="2E0D3D"/>
                </a:solidFill>
              </a:rPr>
              <a:t>Domain B – HD Photos</a:t>
            </a:r>
          </a:p>
        </p:txBody>
      </p:sp>
      <p:sp>
        <p:nvSpPr>
          <p:cNvPr id="14" name="Retângulo 13">
            <a:extLst>
              <a:ext uri="{FF2B5EF4-FFF2-40B4-BE49-F238E27FC236}">
                <a16:creationId xmlns:a16="http://schemas.microsoft.com/office/drawing/2014/main" id="{7B872BCD-8CE1-405F-9CE2-1D9FE20AB6C2}"/>
              </a:ext>
            </a:extLst>
          </p:cNvPr>
          <p:cNvSpPr/>
          <p:nvPr/>
        </p:nvSpPr>
        <p:spPr>
          <a:xfrm>
            <a:off x="919435" y="3643515"/>
            <a:ext cx="1438102" cy="556953"/>
          </a:xfrm>
          <a:prstGeom prst="rect">
            <a:avLst/>
          </a:prstGeom>
          <a:solidFill>
            <a:srgbClr val="1BAEBD"/>
          </a:solidFill>
          <a:ln>
            <a:solidFill>
              <a:srgbClr val="2E0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Real Images</a:t>
            </a:r>
          </a:p>
          <a:p>
            <a:pPr algn="ctr"/>
            <a:r>
              <a:rPr lang="en-US" dirty="0"/>
              <a:t>A</a:t>
            </a:r>
          </a:p>
        </p:txBody>
      </p:sp>
      <p:sp>
        <p:nvSpPr>
          <p:cNvPr id="16" name="Retângulo 15">
            <a:extLst>
              <a:ext uri="{FF2B5EF4-FFF2-40B4-BE49-F238E27FC236}">
                <a16:creationId xmlns:a16="http://schemas.microsoft.com/office/drawing/2014/main" id="{A07CB218-B3C3-44AC-8682-BF5C747DBD01}"/>
              </a:ext>
            </a:extLst>
          </p:cNvPr>
          <p:cNvSpPr/>
          <p:nvPr/>
        </p:nvSpPr>
        <p:spPr>
          <a:xfrm>
            <a:off x="2950176" y="3643515"/>
            <a:ext cx="1438102" cy="556953"/>
          </a:xfrm>
          <a:prstGeom prst="rect">
            <a:avLst/>
          </a:prstGeom>
          <a:solidFill>
            <a:srgbClr val="826E8B"/>
          </a:solidFill>
          <a:ln>
            <a:solidFill>
              <a:srgbClr val="2E0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Generator</a:t>
            </a:r>
          </a:p>
          <a:p>
            <a:pPr algn="ctr"/>
            <a:r>
              <a:rPr lang="en-US" dirty="0"/>
              <a:t>B</a:t>
            </a:r>
          </a:p>
        </p:txBody>
      </p:sp>
      <p:sp>
        <p:nvSpPr>
          <p:cNvPr id="18" name="Retângulo 17">
            <a:extLst>
              <a:ext uri="{FF2B5EF4-FFF2-40B4-BE49-F238E27FC236}">
                <a16:creationId xmlns:a16="http://schemas.microsoft.com/office/drawing/2014/main" id="{BD630155-8473-48FC-ACFA-4D7F57F96C07}"/>
              </a:ext>
            </a:extLst>
          </p:cNvPr>
          <p:cNvSpPr/>
          <p:nvPr/>
        </p:nvSpPr>
        <p:spPr>
          <a:xfrm>
            <a:off x="4980917" y="3643517"/>
            <a:ext cx="1438102" cy="556953"/>
          </a:xfrm>
          <a:prstGeom prst="rect">
            <a:avLst/>
          </a:prstGeom>
          <a:solidFill>
            <a:srgbClr val="1BAEBD"/>
          </a:solidFill>
          <a:ln>
            <a:solidFill>
              <a:srgbClr val="2E0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Fake Images</a:t>
            </a:r>
          </a:p>
          <a:p>
            <a:pPr algn="ctr"/>
            <a:r>
              <a:rPr lang="en-US" dirty="0"/>
              <a:t>B</a:t>
            </a:r>
          </a:p>
        </p:txBody>
      </p:sp>
      <p:sp>
        <p:nvSpPr>
          <p:cNvPr id="49" name="Retângulo 48">
            <a:extLst>
              <a:ext uri="{FF2B5EF4-FFF2-40B4-BE49-F238E27FC236}">
                <a16:creationId xmlns:a16="http://schemas.microsoft.com/office/drawing/2014/main" id="{A209DC07-164F-400F-8777-EC18C0ADEC87}"/>
              </a:ext>
            </a:extLst>
          </p:cNvPr>
          <p:cNvSpPr/>
          <p:nvPr/>
        </p:nvSpPr>
        <p:spPr>
          <a:xfrm>
            <a:off x="9042399" y="3643515"/>
            <a:ext cx="1438102" cy="556953"/>
          </a:xfrm>
          <a:prstGeom prst="rect">
            <a:avLst/>
          </a:prstGeom>
          <a:solidFill>
            <a:srgbClr val="1BAEBD"/>
          </a:solidFill>
          <a:ln>
            <a:solidFill>
              <a:srgbClr val="2E0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Reconstructed Images</a:t>
            </a:r>
          </a:p>
          <a:p>
            <a:pPr algn="ctr"/>
            <a:r>
              <a:rPr lang="en-US" dirty="0"/>
              <a:t>A</a:t>
            </a:r>
          </a:p>
        </p:txBody>
      </p:sp>
      <p:sp>
        <p:nvSpPr>
          <p:cNvPr id="51" name="Retângulo 50">
            <a:extLst>
              <a:ext uri="{FF2B5EF4-FFF2-40B4-BE49-F238E27FC236}">
                <a16:creationId xmlns:a16="http://schemas.microsoft.com/office/drawing/2014/main" id="{DAB7FA21-EE31-4057-AA7A-4F141B7EC418}"/>
              </a:ext>
            </a:extLst>
          </p:cNvPr>
          <p:cNvSpPr/>
          <p:nvPr/>
        </p:nvSpPr>
        <p:spPr>
          <a:xfrm>
            <a:off x="2950176" y="4688842"/>
            <a:ext cx="1438102" cy="556953"/>
          </a:xfrm>
          <a:prstGeom prst="rect">
            <a:avLst/>
          </a:prstGeom>
          <a:solidFill>
            <a:srgbClr val="826E8B"/>
          </a:solidFill>
          <a:ln>
            <a:solidFill>
              <a:srgbClr val="2E0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Discriminator B</a:t>
            </a:r>
          </a:p>
        </p:txBody>
      </p:sp>
      <p:sp>
        <p:nvSpPr>
          <p:cNvPr id="53" name="Retângulo 52">
            <a:extLst>
              <a:ext uri="{FF2B5EF4-FFF2-40B4-BE49-F238E27FC236}">
                <a16:creationId xmlns:a16="http://schemas.microsoft.com/office/drawing/2014/main" id="{09CDB2B4-F236-42ED-B530-5D8B79286276}"/>
              </a:ext>
            </a:extLst>
          </p:cNvPr>
          <p:cNvSpPr/>
          <p:nvPr/>
        </p:nvSpPr>
        <p:spPr>
          <a:xfrm>
            <a:off x="4980917" y="5610073"/>
            <a:ext cx="1438102" cy="556953"/>
          </a:xfrm>
          <a:prstGeom prst="rect">
            <a:avLst/>
          </a:prstGeom>
          <a:solidFill>
            <a:srgbClr val="1BAEBD"/>
          </a:solidFill>
          <a:ln>
            <a:solidFill>
              <a:srgbClr val="2E0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Real Images</a:t>
            </a:r>
          </a:p>
          <a:p>
            <a:pPr algn="ctr"/>
            <a:r>
              <a:rPr lang="en-US" dirty="0"/>
              <a:t>B</a:t>
            </a:r>
          </a:p>
        </p:txBody>
      </p:sp>
      <p:sp>
        <p:nvSpPr>
          <p:cNvPr id="55" name="Retângulo 54">
            <a:extLst>
              <a:ext uri="{FF2B5EF4-FFF2-40B4-BE49-F238E27FC236}">
                <a16:creationId xmlns:a16="http://schemas.microsoft.com/office/drawing/2014/main" id="{8FB154E3-CC22-48FE-9AD5-894A7ADD8082}"/>
              </a:ext>
            </a:extLst>
          </p:cNvPr>
          <p:cNvSpPr/>
          <p:nvPr/>
        </p:nvSpPr>
        <p:spPr>
          <a:xfrm>
            <a:off x="7011658" y="3643516"/>
            <a:ext cx="1438102" cy="556953"/>
          </a:xfrm>
          <a:prstGeom prst="rect">
            <a:avLst/>
          </a:prstGeom>
          <a:solidFill>
            <a:srgbClr val="826E8B"/>
          </a:solidFill>
          <a:ln>
            <a:solidFill>
              <a:srgbClr val="2E0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Generator</a:t>
            </a:r>
          </a:p>
          <a:p>
            <a:pPr algn="ctr"/>
            <a:r>
              <a:rPr lang="en-US" dirty="0"/>
              <a:t>A</a:t>
            </a:r>
          </a:p>
        </p:txBody>
      </p:sp>
      <p:cxnSp>
        <p:nvCxnSpPr>
          <p:cNvPr id="58" name="Conector de Seta Reta 57">
            <a:extLst>
              <a:ext uri="{FF2B5EF4-FFF2-40B4-BE49-F238E27FC236}">
                <a16:creationId xmlns:a16="http://schemas.microsoft.com/office/drawing/2014/main" id="{90048EBC-3F35-42B9-8C47-3E47A9BD03B9}"/>
              </a:ext>
            </a:extLst>
          </p:cNvPr>
          <p:cNvCxnSpPr>
            <a:cxnSpLocks/>
            <a:endCxn id="16" idx="1"/>
          </p:cNvCxnSpPr>
          <p:nvPr/>
        </p:nvCxnSpPr>
        <p:spPr>
          <a:xfrm flipV="1">
            <a:off x="2357537" y="3921992"/>
            <a:ext cx="592639" cy="5178"/>
          </a:xfrm>
          <a:prstGeom prst="straightConnector1">
            <a:avLst/>
          </a:prstGeom>
          <a:ln>
            <a:solidFill>
              <a:srgbClr val="2E0D3D"/>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ector de Seta Reta 60">
            <a:extLst>
              <a:ext uri="{FF2B5EF4-FFF2-40B4-BE49-F238E27FC236}">
                <a16:creationId xmlns:a16="http://schemas.microsoft.com/office/drawing/2014/main" id="{230809CE-5454-47BF-AC8E-43BE0CE8603D}"/>
              </a:ext>
            </a:extLst>
          </p:cNvPr>
          <p:cNvCxnSpPr>
            <a:cxnSpLocks/>
          </p:cNvCxnSpPr>
          <p:nvPr/>
        </p:nvCxnSpPr>
        <p:spPr>
          <a:xfrm flipV="1">
            <a:off x="4388278" y="3916813"/>
            <a:ext cx="592639" cy="5178"/>
          </a:xfrm>
          <a:prstGeom prst="straightConnector1">
            <a:avLst/>
          </a:prstGeom>
          <a:ln>
            <a:solidFill>
              <a:srgbClr val="2E0D3D"/>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ector de Seta Reta 61">
            <a:extLst>
              <a:ext uri="{FF2B5EF4-FFF2-40B4-BE49-F238E27FC236}">
                <a16:creationId xmlns:a16="http://schemas.microsoft.com/office/drawing/2014/main" id="{AB75CA1C-6465-4050-92D8-3A28CC012CFE}"/>
              </a:ext>
            </a:extLst>
          </p:cNvPr>
          <p:cNvCxnSpPr>
            <a:cxnSpLocks/>
          </p:cNvCxnSpPr>
          <p:nvPr/>
        </p:nvCxnSpPr>
        <p:spPr>
          <a:xfrm flipV="1">
            <a:off x="6419019" y="3886057"/>
            <a:ext cx="592639" cy="5178"/>
          </a:xfrm>
          <a:prstGeom prst="straightConnector1">
            <a:avLst/>
          </a:prstGeom>
          <a:ln>
            <a:solidFill>
              <a:srgbClr val="2E0D3D"/>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ector de Seta Reta 62">
            <a:extLst>
              <a:ext uri="{FF2B5EF4-FFF2-40B4-BE49-F238E27FC236}">
                <a16:creationId xmlns:a16="http://schemas.microsoft.com/office/drawing/2014/main" id="{E09B265C-03CA-47CA-BFD3-596E93D1C4DC}"/>
              </a:ext>
            </a:extLst>
          </p:cNvPr>
          <p:cNvCxnSpPr>
            <a:cxnSpLocks/>
          </p:cNvCxnSpPr>
          <p:nvPr/>
        </p:nvCxnSpPr>
        <p:spPr>
          <a:xfrm flipV="1">
            <a:off x="8449760" y="3886057"/>
            <a:ext cx="592639" cy="5178"/>
          </a:xfrm>
          <a:prstGeom prst="straightConnector1">
            <a:avLst/>
          </a:prstGeom>
          <a:ln>
            <a:solidFill>
              <a:srgbClr val="2E0D3D"/>
            </a:solidFill>
            <a:tailEnd type="triangle"/>
          </a:ln>
        </p:spPr>
        <p:style>
          <a:lnRef idx="1">
            <a:schemeClr val="accent1"/>
          </a:lnRef>
          <a:fillRef idx="0">
            <a:schemeClr val="accent1"/>
          </a:fillRef>
          <a:effectRef idx="0">
            <a:schemeClr val="accent1"/>
          </a:effectRef>
          <a:fontRef idx="minor">
            <a:schemeClr val="tx1"/>
          </a:fontRef>
        </p:style>
      </p:cxnSp>
      <p:sp>
        <p:nvSpPr>
          <p:cNvPr id="66" name="Forma Livre: Forma 65">
            <a:extLst>
              <a:ext uri="{FF2B5EF4-FFF2-40B4-BE49-F238E27FC236}">
                <a16:creationId xmlns:a16="http://schemas.microsoft.com/office/drawing/2014/main" id="{70541984-71F5-47A6-9EB7-D9D3947334B4}"/>
              </a:ext>
            </a:extLst>
          </p:cNvPr>
          <p:cNvSpPr/>
          <p:nvPr/>
        </p:nvSpPr>
        <p:spPr>
          <a:xfrm>
            <a:off x="4419866" y="4198776"/>
            <a:ext cx="1285702" cy="787019"/>
          </a:xfrm>
          <a:custGeom>
            <a:avLst/>
            <a:gdLst>
              <a:gd name="connsiteX0" fmla="*/ 1129004 w 1133568"/>
              <a:gd name="connsiteY0" fmla="*/ 0 h 787019"/>
              <a:gd name="connsiteX1" fmla="*/ 961053 w 1133568"/>
              <a:gd name="connsiteY1" fmla="*/ 690465 h 787019"/>
              <a:gd name="connsiteX2" fmla="*/ 0 w 1133568"/>
              <a:gd name="connsiteY2" fmla="*/ 765110 h 787019"/>
            </a:gdLst>
            <a:ahLst/>
            <a:cxnLst>
              <a:cxn ang="0">
                <a:pos x="connsiteX0" y="connsiteY0"/>
              </a:cxn>
              <a:cxn ang="0">
                <a:pos x="connsiteX1" y="connsiteY1"/>
              </a:cxn>
              <a:cxn ang="0">
                <a:pos x="connsiteX2" y="connsiteY2"/>
              </a:cxn>
            </a:cxnLst>
            <a:rect l="l" t="t" r="r" b="b"/>
            <a:pathLst>
              <a:path w="1133568" h="787019">
                <a:moveTo>
                  <a:pt x="1129004" y="0"/>
                </a:moveTo>
                <a:cubicBezTo>
                  <a:pt x="1139112" y="281473"/>
                  <a:pt x="1149220" y="562947"/>
                  <a:pt x="961053" y="690465"/>
                </a:cubicBezTo>
                <a:cubicBezTo>
                  <a:pt x="772886" y="817983"/>
                  <a:pt x="386443" y="791546"/>
                  <a:pt x="0" y="765110"/>
                </a:cubicBezTo>
              </a:path>
            </a:pathLst>
          </a:custGeom>
          <a:noFill/>
          <a:ln>
            <a:solidFill>
              <a:srgbClr val="2E0D3D"/>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orma Livre: Forma 66">
            <a:extLst>
              <a:ext uri="{FF2B5EF4-FFF2-40B4-BE49-F238E27FC236}">
                <a16:creationId xmlns:a16="http://schemas.microsoft.com/office/drawing/2014/main" id="{BA05D7BD-8FE6-4205-B8D5-EFF6917B806B}"/>
              </a:ext>
            </a:extLst>
          </p:cNvPr>
          <p:cNvSpPr/>
          <p:nvPr/>
        </p:nvSpPr>
        <p:spPr>
          <a:xfrm flipV="1">
            <a:off x="4419866" y="5053119"/>
            <a:ext cx="1438102" cy="556953"/>
          </a:xfrm>
          <a:custGeom>
            <a:avLst/>
            <a:gdLst>
              <a:gd name="connsiteX0" fmla="*/ 1129004 w 1133568"/>
              <a:gd name="connsiteY0" fmla="*/ 0 h 787019"/>
              <a:gd name="connsiteX1" fmla="*/ 961053 w 1133568"/>
              <a:gd name="connsiteY1" fmla="*/ 690465 h 787019"/>
              <a:gd name="connsiteX2" fmla="*/ 0 w 1133568"/>
              <a:gd name="connsiteY2" fmla="*/ 765110 h 787019"/>
            </a:gdLst>
            <a:ahLst/>
            <a:cxnLst>
              <a:cxn ang="0">
                <a:pos x="connsiteX0" y="connsiteY0"/>
              </a:cxn>
              <a:cxn ang="0">
                <a:pos x="connsiteX1" y="connsiteY1"/>
              </a:cxn>
              <a:cxn ang="0">
                <a:pos x="connsiteX2" y="connsiteY2"/>
              </a:cxn>
            </a:cxnLst>
            <a:rect l="l" t="t" r="r" b="b"/>
            <a:pathLst>
              <a:path w="1133568" h="787019">
                <a:moveTo>
                  <a:pt x="1129004" y="0"/>
                </a:moveTo>
                <a:cubicBezTo>
                  <a:pt x="1139112" y="281473"/>
                  <a:pt x="1149220" y="562947"/>
                  <a:pt x="961053" y="690465"/>
                </a:cubicBezTo>
                <a:cubicBezTo>
                  <a:pt x="772886" y="817983"/>
                  <a:pt x="386443" y="791546"/>
                  <a:pt x="0" y="765110"/>
                </a:cubicBezTo>
              </a:path>
            </a:pathLst>
          </a:custGeom>
          <a:noFill/>
          <a:ln>
            <a:solidFill>
              <a:srgbClr val="2E0D3D"/>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tângulo 68">
            <a:extLst>
              <a:ext uri="{FF2B5EF4-FFF2-40B4-BE49-F238E27FC236}">
                <a16:creationId xmlns:a16="http://schemas.microsoft.com/office/drawing/2014/main" id="{4F2FD9C6-6201-446D-8335-BDAF227F3628}"/>
              </a:ext>
            </a:extLst>
          </p:cNvPr>
          <p:cNvSpPr/>
          <p:nvPr/>
        </p:nvSpPr>
        <p:spPr>
          <a:xfrm>
            <a:off x="919435" y="4707318"/>
            <a:ext cx="1438102" cy="556953"/>
          </a:xfrm>
          <a:prstGeom prst="rect">
            <a:avLst/>
          </a:prstGeom>
          <a:solidFill>
            <a:schemeClr val="bg1">
              <a:lumMod val="65000"/>
            </a:schemeClr>
          </a:solidFill>
          <a:ln>
            <a:solidFill>
              <a:srgbClr val="2E0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Real / Fake</a:t>
            </a:r>
          </a:p>
          <a:p>
            <a:pPr algn="ctr"/>
            <a:r>
              <a:rPr lang="en-US" dirty="0"/>
              <a:t>Classification</a:t>
            </a:r>
          </a:p>
        </p:txBody>
      </p:sp>
      <p:cxnSp>
        <p:nvCxnSpPr>
          <p:cNvPr id="72" name="Conector de Seta Reta 71">
            <a:extLst>
              <a:ext uri="{FF2B5EF4-FFF2-40B4-BE49-F238E27FC236}">
                <a16:creationId xmlns:a16="http://schemas.microsoft.com/office/drawing/2014/main" id="{B5283181-23EF-4FF0-90F1-BC8E0FD8FDA1}"/>
              </a:ext>
            </a:extLst>
          </p:cNvPr>
          <p:cNvCxnSpPr>
            <a:cxnSpLocks/>
          </p:cNvCxnSpPr>
          <p:nvPr/>
        </p:nvCxnSpPr>
        <p:spPr>
          <a:xfrm flipV="1">
            <a:off x="2362469" y="4985794"/>
            <a:ext cx="592639" cy="5178"/>
          </a:xfrm>
          <a:prstGeom prst="straightConnector1">
            <a:avLst/>
          </a:prstGeom>
          <a:ln>
            <a:solidFill>
              <a:srgbClr val="2E0D3D"/>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74" name="Forma Livre: Forma 73">
            <a:extLst>
              <a:ext uri="{FF2B5EF4-FFF2-40B4-BE49-F238E27FC236}">
                <a16:creationId xmlns:a16="http://schemas.microsoft.com/office/drawing/2014/main" id="{9398E5F6-7A41-4544-A2F2-017667316149}"/>
              </a:ext>
            </a:extLst>
          </p:cNvPr>
          <p:cNvSpPr/>
          <p:nvPr/>
        </p:nvSpPr>
        <p:spPr>
          <a:xfrm>
            <a:off x="7875382" y="3318701"/>
            <a:ext cx="1899767" cy="288759"/>
          </a:xfrm>
          <a:custGeom>
            <a:avLst/>
            <a:gdLst>
              <a:gd name="connsiteX0" fmla="*/ 2601883 w 2601883"/>
              <a:gd name="connsiteY0" fmla="*/ 316038 h 316038"/>
              <a:gd name="connsiteX1" fmla="*/ 1246909 w 2601883"/>
              <a:gd name="connsiteY1" fmla="*/ 154 h 316038"/>
              <a:gd name="connsiteX2" fmla="*/ 0 w 2601883"/>
              <a:gd name="connsiteY2" fmla="*/ 282787 h 316038"/>
            </a:gdLst>
            <a:ahLst/>
            <a:cxnLst>
              <a:cxn ang="0">
                <a:pos x="connsiteX0" y="connsiteY0"/>
              </a:cxn>
              <a:cxn ang="0">
                <a:pos x="connsiteX1" y="connsiteY1"/>
              </a:cxn>
              <a:cxn ang="0">
                <a:pos x="connsiteX2" y="connsiteY2"/>
              </a:cxn>
            </a:cxnLst>
            <a:rect l="l" t="t" r="r" b="b"/>
            <a:pathLst>
              <a:path w="2601883" h="316038">
                <a:moveTo>
                  <a:pt x="2601883" y="316038"/>
                </a:moveTo>
                <a:cubicBezTo>
                  <a:pt x="2141219" y="160867"/>
                  <a:pt x="1680556" y="5696"/>
                  <a:pt x="1246909" y="154"/>
                </a:cubicBezTo>
                <a:cubicBezTo>
                  <a:pt x="813262" y="-5388"/>
                  <a:pt x="406631" y="138699"/>
                  <a:pt x="0" y="282787"/>
                </a:cubicBezTo>
              </a:path>
            </a:pathLst>
          </a:custGeom>
          <a:noFill/>
          <a:ln>
            <a:solidFill>
              <a:srgbClr val="1BAEBD"/>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orma Livre: Forma 75">
            <a:extLst>
              <a:ext uri="{FF2B5EF4-FFF2-40B4-BE49-F238E27FC236}">
                <a16:creationId xmlns:a16="http://schemas.microsoft.com/office/drawing/2014/main" id="{140F7161-056E-456D-A109-768BE4D123F2}"/>
              </a:ext>
            </a:extLst>
          </p:cNvPr>
          <p:cNvSpPr/>
          <p:nvPr/>
        </p:nvSpPr>
        <p:spPr>
          <a:xfrm>
            <a:off x="3676261" y="3324380"/>
            <a:ext cx="6085189" cy="288759"/>
          </a:xfrm>
          <a:custGeom>
            <a:avLst/>
            <a:gdLst>
              <a:gd name="connsiteX0" fmla="*/ 2601883 w 2601883"/>
              <a:gd name="connsiteY0" fmla="*/ 316038 h 316038"/>
              <a:gd name="connsiteX1" fmla="*/ 1246909 w 2601883"/>
              <a:gd name="connsiteY1" fmla="*/ 154 h 316038"/>
              <a:gd name="connsiteX2" fmla="*/ 0 w 2601883"/>
              <a:gd name="connsiteY2" fmla="*/ 282787 h 316038"/>
            </a:gdLst>
            <a:ahLst/>
            <a:cxnLst>
              <a:cxn ang="0">
                <a:pos x="connsiteX0" y="connsiteY0"/>
              </a:cxn>
              <a:cxn ang="0">
                <a:pos x="connsiteX1" y="connsiteY1"/>
              </a:cxn>
              <a:cxn ang="0">
                <a:pos x="connsiteX2" y="connsiteY2"/>
              </a:cxn>
            </a:cxnLst>
            <a:rect l="l" t="t" r="r" b="b"/>
            <a:pathLst>
              <a:path w="2601883" h="316038">
                <a:moveTo>
                  <a:pt x="2601883" y="316038"/>
                </a:moveTo>
                <a:cubicBezTo>
                  <a:pt x="2141219" y="160867"/>
                  <a:pt x="1680556" y="5696"/>
                  <a:pt x="1246909" y="154"/>
                </a:cubicBezTo>
                <a:cubicBezTo>
                  <a:pt x="813262" y="-5388"/>
                  <a:pt x="406631" y="138699"/>
                  <a:pt x="0" y="282787"/>
                </a:cubicBezTo>
              </a:path>
            </a:pathLst>
          </a:custGeom>
          <a:noFill/>
          <a:ln>
            <a:solidFill>
              <a:srgbClr val="1BAEBD"/>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orma Livre: Forma 77">
            <a:extLst>
              <a:ext uri="{FF2B5EF4-FFF2-40B4-BE49-F238E27FC236}">
                <a16:creationId xmlns:a16="http://schemas.microsoft.com/office/drawing/2014/main" id="{EBEF534E-123C-4782-A9A1-D1240E8CDE0C}"/>
              </a:ext>
            </a:extLst>
          </p:cNvPr>
          <p:cNvSpPr/>
          <p:nvPr/>
        </p:nvSpPr>
        <p:spPr>
          <a:xfrm flipH="1">
            <a:off x="1506399" y="4413418"/>
            <a:ext cx="2347144" cy="288759"/>
          </a:xfrm>
          <a:custGeom>
            <a:avLst/>
            <a:gdLst>
              <a:gd name="connsiteX0" fmla="*/ 2601883 w 2601883"/>
              <a:gd name="connsiteY0" fmla="*/ 316038 h 316038"/>
              <a:gd name="connsiteX1" fmla="*/ 1246909 w 2601883"/>
              <a:gd name="connsiteY1" fmla="*/ 154 h 316038"/>
              <a:gd name="connsiteX2" fmla="*/ 0 w 2601883"/>
              <a:gd name="connsiteY2" fmla="*/ 282787 h 316038"/>
            </a:gdLst>
            <a:ahLst/>
            <a:cxnLst>
              <a:cxn ang="0">
                <a:pos x="connsiteX0" y="connsiteY0"/>
              </a:cxn>
              <a:cxn ang="0">
                <a:pos x="connsiteX1" y="connsiteY1"/>
              </a:cxn>
              <a:cxn ang="0">
                <a:pos x="connsiteX2" y="connsiteY2"/>
              </a:cxn>
            </a:cxnLst>
            <a:rect l="l" t="t" r="r" b="b"/>
            <a:pathLst>
              <a:path w="2601883" h="316038">
                <a:moveTo>
                  <a:pt x="2601883" y="316038"/>
                </a:moveTo>
                <a:cubicBezTo>
                  <a:pt x="2141219" y="160867"/>
                  <a:pt x="1680556" y="5696"/>
                  <a:pt x="1246909" y="154"/>
                </a:cubicBezTo>
                <a:cubicBezTo>
                  <a:pt x="813262" y="-5388"/>
                  <a:pt x="406631" y="138699"/>
                  <a:pt x="0" y="282787"/>
                </a:cubicBezTo>
              </a:path>
            </a:pathLst>
          </a:custGeom>
          <a:noFill/>
          <a:ln>
            <a:solidFill>
              <a:srgbClr val="1BAEBD"/>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orma Livre: Forma 81">
            <a:extLst>
              <a:ext uri="{FF2B5EF4-FFF2-40B4-BE49-F238E27FC236}">
                <a16:creationId xmlns:a16="http://schemas.microsoft.com/office/drawing/2014/main" id="{B9D722B4-71E7-4396-92EC-92569EA5CBB3}"/>
              </a:ext>
            </a:extLst>
          </p:cNvPr>
          <p:cNvSpPr/>
          <p:nvPr/>
        </p:nvSpPr>
        <p:spPr>
          <a:xfrm>
            <a:off x="1492898" y="4230844"/>
            <a:ext cx="2183363" cy="490446"/>
          </a:xfrm>
          <a:custGeom>
            <a:avLst/>
            <a:gdLst>
              <a:gd name="connsiteX0" fmla="*/ 0 w 3303037"/>
              <a:gd name="connsiteY0" fmla="*/ 1045029 h 1045029"/>
              <a:gd name="connsiteX1" fmla="*/ 2202024 w 3303037"/>
              <a:gd name="connsiteY1" fmla="*/ 578498 h 1045029"/>
              <a:gd name="connsiteX2" fmla="*/ 3303037 w 3303037"/>
              <a:gd name="connsiteY2" fmla="*/ 0 h 1045029"/>
            </a:gdLst>
            <a:ahLst/>
            <a:cxnLst>
              <a:cxn ang="0">
                <a:pos x="connsiteX0" y="connsiteY0"/>
              </a:cxn>
              <a:cxn ang="0">
                <a:pos x="connsiteX1" y="connsiteY1"/>
              </a:cxn>
              <a:cxn ang="0">
                <a:pos x="connsiteX2" y="connsiteY2"/>
              </a:cxn>
            </a:cxnLst>
            <a:rect l="l" t="t" r="r" b="b"/>
            <a:pathLst>
              <a:path w="3303037" h="1045029">
                <a:moveTo>
                  <a:pt x="0" y="1045029"/>
                </a:moveTo>
                <a:cubicBezTo>
                  <a:pt x="825759" y="898849"/>
                  <a:pt x="1651518" y="752669"/>
                  <a:pt x="2202024" y="578498"/>
                </a:cubicBezTo>
                <a:cubicBezTo>
                  <a:pt x="2752530" y="404326"/>
                  <a:pt x="3027783" y="202163"/>
                  <a:pt x="3303037" y="0"/>
                </a:cubicBezTo>
              </a:path>
            </a:pathLst>
          </a:custGeom>
          <a:noFill/>
          <a:ln>
            <a:solidFill>
              <a:srgbClr val="1BAEBD"/>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CaixaDeTexto 82">
            <a:extLst>
              <a:ext uri="{FF2B5EF4-FFF2-40B4-BE49-F238E27FC236}">
                <a16:creationId xmlns:a16="http://schemas.microsoft.com/office/drawing/2014/main" id="{C7AF705A-F0ED-4350-AC23-ACA67E9A47BA}"/>
              </a:ext>
            </a:extLst>
          </p:cNvPr>
          <p:cNvSpPr txBox="1"/>
          <p:nvPr/>
        </p:nvSpPr>
        <p:spPr>
          <a:xfrm>
            <a:off x="7266360" y="3127307"/>
            <a:ext cx="1667960" cy="246221"/>
          </a:xfrm>
          <a:prstGeom prst="rect">
            <a:avLst/>
          </a:prstGeom>
          <a:noFill/>
        </p:spPr>
        <p:txBody>
          <a:bodyPr wrap="square" rtlCol="0">
            <a:spAutoFit/>
          </a:bodyPr>
          <a:lstStyle/>
          <a:p>
            <a:r>
              <a:rPr lang="en-US" sz="1000" dirty="0">
                <a:solidFill>
                  <a:srgbClr val="1BAEBD"/>
                </a:solidFill>
              </a:rPr>
              <a:t>Error Backpropagation</a:t>
            </a:r>
          </a:p>
        </p:txBody>
      </p:sp>
      <p:sp>
        <p:nvSpPr>
          <p:cNvPr id="85" name="CaixaDeTexto 84">
            <a:extLst>
              <a:ext uri="{FF2B5EF4-FFF2-40B4-BE49-F238E27FC236}">
                <a16:creationId xmlns:a16="http://schemas.microsoft.com/office/drawing/2014/main" id="{E2C68D7D-D3C7-442B-98E0-28AA0235CB85}"/>
              </a:ext>
            </a:extLst>
          </p:cNvPr>
          <p:cNvSpPr txBox="1"/>
          <p:nvPr/>
        </p:nvSpPr>
        <p:spPr>
          <a:xfrm>
            <a:off x="1902132" y="4233251"/>
            <a:ext cx="1667960" cy="246221"/>
          </a:xfrm>
          <a:prstGeom prst="rect">
            <a:avLst/>
          </a:prstGeom>
          <a:noFill/>
        </p:spPr>
        <p:txBody>
          <a:bodyPr wrap="square" rtlCol="0">
            <a:spAutoFit/>
          </a:bodyPr>
          <a:lstStyle/>
          <a:p>
            <a:r>
              <a:rPr lang="en-US" sz="1000" dirty="0">
                <a:solidFill>
                  <a:srgbClr val="1BAEBD"/>
                </a:solidFill>
              </a:rPr>
              <a:t>Error Backpropagation</a:t>
            </a:r>
          </a:p>
        </p:txBody>
      </p:sp>
      <p:pic>
        <p:nvPicPr>
          <p:cNvPr id="4" name="Áudio 3">
            <a:hlinkClick r:id="" action="ppaction://media"/>
            <a:extLst>
              <a:ext uri="{FF2B5EF4-FFF2-40B4-BE49-F238E27FC236}">
                <a16:creationId xmlns:a16="http://schemas.microsoft.com/office/drawing/2014/main" id="{79770171-D9E1-42A4-AB15-F3FF86F4FF2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41656774"/>
      </p:ext>
    </p:extLst>
  </p:cSld>
  <p:clrMapOvr>
    <a:masterClrMapping/>
  </p:clrMapOvr>
  <mc:AlternateContent xmlns:mc="http://schemas.openxmlformats.org/markup-compatibility/2006">
    <mc:Choice xmlns:p14="http://schemas.microsoft.com/office/powerpoint/2010/main" Requires="p14">
      <p:transition spd="slow" p14:dur="2000" advTm="188410"/>
    </mc:Choice>
    <mc:Fallback>
      <p:transition spd="slow" advTm="1884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F77B0FAB-B6FB-4036-A97C-D93410A71356}"/>
              </a:ext>
            </a:extLst>
          </p:cNvPr>
          <p:cNvPicPr>
            <a:picLocks noChangeAspect="1"/>
          </p:cNvPicPr>
          <p:nvPr/>
        </p:nvPicPr>
        <p:blipFill>
          <a:blip r:embed="rId4"/>
          <a:stretch>
            <a:fillRect/>
          </a:stretch>
        </p:blipFill>
        <p:spPr>
          <a:xfrm>
            <a:off x="7851" y="0"/>
            <a:ext cx="12176297" cy="6858000"/>
          </a:xfrm>
          <a:prstGeom prst="rect">
            <a:avLst/>
          </a:prstGeom>
        </p:spPr>
      </p:pic>
      <p:sp>
        <p:nvSpPr>
          <p:cNvPr id="8" name="CaixaDeTexto 7">
            <a:extLst>
              <a:ext uri="{FF2B5EF4-FFF2-40B4-BE49-F238E27FC236}">
                <a16:creationId xmlns:a16="http://schemas.microsoft.com/office/drawing/2014/main" id="{CCF7E769-AF92-432B-8C33-24C6B234ECE2}"/>
              </a:ext>
            </a:extLst>
          </p:cNvPr>
          <p:cNvSpPr txBox="1"/>
          <p:nvPr/>
        </p:nvSpPr>
        <p:spPr>
          <a:xfrm>
            <a:off x="2743710" y="170156"/>
            <a:ext cx="5912516" cy="646331"/>
          </a:xfrm>
          <a:prstGeom prst="rect">
            <a:avLst/>
          </a:prstGeom>
          <a:noFill/>
        </p:spPr>
        <p:txBody>
          <a:bodyPr wrap="none" rtlCol="0">
            <a:spAutoFit/>
          </a:bodyPr>
          <a:lstStyle/>
          <a:p>
            <a:r>
              <a:rPr lang="en-US" sz="1800" dirty="0">
                <a:solidFill>
                  <a:srgbClr val="2E0D3D"/>
                </a:solidFill>
                <a:effectLst/>
                <a:latin typeface="Verdana" panose="020B0604030504040204" pitchFamily="34" charset="0"/>
              </a:rPr>
              <a:t>Deep Learning with Generative Models Applied to</a:t>
            </a:r>
          </a:p>
          <a:p>
            <a:r>
              <a:rPr lang="en-US" sz="1800" dirty="0">
                <a:solidFill>
                  <a:srgbClr val="2E0D3D"/>
                </a:solidFill>
                <a:effectLst/>
                <a:latin typeface="Verdana" panose="020B0604030504040204" pitchFamily="34" charset="0"/>
              </a:rPr>
              <a:t>Tomography Texture Inference</a:t>
            </a:r>
            <a:endParaRPr lang="en-US" dirty="0">
              <a:solidFill>
                <a:srgbClr val="2E0D3D"/>
              </a:solidFill>
            </a:endParaRPr>
          </a:p>
        </p:txBody>
      </p:sp>
      <p:sp>
        <p:nvSpPr>
          <p:cNvPr id="5" name="CaixaDeTexto 4">
            <a:extLst>
              <a:ext uri="{FF2B5EF4-FFF2-40B4-BE49-F238E27FC236}">
                <a16:creationId xmlns:a16="http://schemas.microsoft.com/office/drawing/2014/main" id="{1F39CDE9-B7B9-4A5B-BFBF-6B4A2A3423F3}"/>
              </a:ext>
            </a:extLst>
          </p:cNvPr>
          <p:cNvSpPr txBox="1"/>
          <p:nvPr/>
        </p:nvSpPr>
        <p:spPr>
          <a:xfrm>
            <a:off x="490451" y="1305098"/>
            <a:ext cx="9750829" cy="923330"/>
          </a:xfrm>
          <a:prstGeom prst="rect">
            <a:avLst/>
          </a:prstGeom>
          <a:noFill/>
        </p:spPr>
        <p:txBody>
          <a:bodyPr wrap="square" rtlCol="0">
            <a:spAutoFit/>
          </a:bodyPr>
          <a:lstStyle/>
          <a:p>
            <a:r>
              <a:rPr lang="en-US" dirty="0">
                <a:solidFill>
                  <a:srgbClr val="2E0D3D"/>
                </a:solidFill>
              </a:rPr>
              <a:t>Cycle-Consistent Adversarial Networks (</a:t>
            </a:r>
            <a:r>
              <a:rPr lang="en-US" dirty="0" err="1">
                <a:solidFill>
                  <a:srgbClr val="2E0D3D"/>
                </a:solidFill>
              </a:rPr>
              <a:t>CycleGANs</a:t>
            </a:r>
            <a:r>
              <a:rPr lang="en-US" dirty="0">
                <a:solidFill>
                  <a:srgbClr val="2E0D3D"/>
                </a:solidFill>
              </a:rPr>
              <a:t>)</a:t>
            </a:r>
          </a:p>
          <a:p>
            <a:endParaRPr lang="en-US" dirty="0">
              <a:solidFill>
                <a:srgbClr val="2E0D3D"/>
              </a:solidFill>
            </a:endParaRPr>
          </a:p>
          <a:p>
            <a:pPr marL="285750" indent="-285750">
              <a:buFontTx/>
              <a:buChar char="-"/>
            </a:pPr>
            <a:r>
              <a:rPr lang="en-US" dirty="0">
                <a:solidFill>
                  <a:srgbClr val="2E0D3D"/>
                </a:solidFill>
              </a:rPr>
              <a:t>Results:</a:t>
            </a:r>
          </a:p>
        </p:txBody>
      </p:sp>
      <p:pic>
        <p:nvPicPr>
          <p:cNvPr id="2050" name="Picture 2">
            <a:extLst>
              <a:ext uri="{FF2B5EF4-FFF2-40B4-BE49-F238E27FC236}">
                <a16:creationId xmlns:a16="http://schemas.microsoft.com/office/drawing/2014/main" id="{76C4E2F8-B98E-4BC1-A3CB-B5E10BFB11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3854" y="2228428"/>
            <a:ext cx="9470235" cy="362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aixaDeTexto 2">
            <a:extLst>
              <a:ext uri="{FF2B5EF4-FFF2-40B4-BE49-F238E27FC236}">
                <a16:creationId xmlns:a16="http://schemas.microsoft.com/office/drawing/2014/main" id="{B4C759F6-2888-4D1E-B2AD-7E143F4B68D0}"/>
              </a:ext>
            </a:extLst>
          </p:cNvPr>
          <p:cNvSpPr txBox="1"/>
          <p:nvPr/>
        </p:nvSpPr>
        <p:spPr>
          <a:xfrm>
            <a:off x="1513854" y="5949244"/>
            <a:ext cx="9470235" cy="369332"/>
          </a:xfrm>
          <a:prstGeom prst="rect">
            <a:avLst/>
          </a:prstGeom>
          <a:noFill/>
        </p:spPr>
        <p:txBody>
          <a:bodyPr wrap="square" rtlCol="0">
            <a:spAutoFit/>
          </a:bodyPr>
          <a:lstStyle/>
          <a:p>
            <a:r>
              <a:rPr lang="en-US" dirty="0">
                <a:solidFill>
                  <a:srgbClr val="2E0D3D"/>
                </a:solidFill>
              </a:rPr>
              <a:t>Higher resolution and more realistic looking textures applied to the tomographic scans.</a:t>
            </a:r>
          </a:p>
        </p:txBody>
      </p:sp>
      <p:pic>
        <p:nvPicPr>
          <p:cNvPr id="7" name="Áudio 6">
            <a:hlinkClick r:id="" action="ppaction://media"/>
            <a:extLst>
              <a:ext uri="{FF2B5EF4-FFF2-40B4-BE49-F238E27FC236}">
                <a16:creationId xmlns:a16="http://schemas.microsoft.com/office/drawing/2014/main" id="{626108C5-9361-4133-BEC3-B0F7FC5350A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83428878"/>
      </p:ext>
    </p:extLst>
  </p:cSld>
  <p:clrMapOvr>
    <a:masterClrMapping/>
  </p:clrMapOvr>
  <mc:AlternateContent xmlns:mc="http://schemas.openxmlformats.org/markup-compatibility/2006">
    <mc:Choice xmlns:p14="http://schemas.microsoft.com/office/powerpoint/2010/main" Requires="p14">
      <p:transition spd="slow" p14:dur="2000" advTm="43115"/>
    </mc:Choice>
    <mc:Fallback>
      <p:transition spd="slow" advTm="431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4C31E276-9896-4861-B74E-F10B609E126B}"/>
              </a:ext>
            </a:extLst>
          </p:cNvPr>
          <p:cNvPicPr>
            <a:picLocks noChangeAspect="1"/>
          </p:cNvPicPr>
          <p:nvPr/>
        </p:nvPicPr>
        <p:blipFill>
          <a:blip r:embed="rId4"/>
          <a:stretch>
            <a:fillRect/>
          </a:stretch>
        </p:blipFill>
        <p:spPr>
          <a:xfrm>
            <a:off x="7851" y="0"/>
            <a:ext cx="12176297" cy="6858000"/>
          </a:xfrm>
          <a:prstGeom prst="rect">
            <a:avLst/>
          </a:prstGeom>
        </p:spPr>
      </p:pic>
      <p:sp>
        <p:nvSpPr>
          <p:cNvPr id="8" name="CaixaDeTexto 7">
            <a:extLst>
              <a:ext uri="{FF2B5EF4-FFF2-40B4-BE49-F238E27FC236}">
                <a16:creationId xmlns:a16="http://schemas.microsoft.com/office/drawing/2014/main" id="{CCF7E769-AF92-432B-8C33-24C6B234ECE2}"/>
              </a:ext>
            </a:extLst>
          </p:cNvPr>
          <p:cNvSpPr txBox="1"/>
          <p:nvPr/>
        </p:nvSpPr>
        <p:spPr>
          <a:xfrm>
            <a:off x="2743710" y="170156"/>
            <a:ext cx="5912516" cy="646331"/>
          </a:xfrm>
          <a:prstGeom prst="rect">
            <a:avLst/>
          </a:prstGeom>
          <a:noFill/>
        </p:spPr>
        <p:txBody>
          <a:bodyPr wrap="none" rtlCol="0">
            <a:spAutoFit/>
          </a:bodyPr>
          <a:lstStyle/>
          <a:p>
            <a:r>
              <a:rPr lang="en-US" sz="1800" dirty="0">
                <a:solidFill>
                  <a:srgbClr val="2E0D3D"/>
                </a:solidFill>
                <a:effectLst/>
                <a:latin typeface="Verdana" panose="020B0604030504040204" pitchFamily="34" charset="0"/>
              </a:rPr>
              <a:t>Deep Learning with Generative Models Applied to</a:t>
            </a:r>
          </a:p>
          <a:p>
            <a:r>
              <a:rPr lang="en-US" sz="1800" dirty="0">
                <a:solidFill>
                  <a:srgbClr val="2E0D3D"/>
                </a:solidFill>
                <a:effectLst/>
                <a:latin typeface="Verdana" panose="020B0604030504040204" pitchFamily="34" charset="0"/>
              </a:rPr>
              <a:t>Tomography Texture Inference</a:t>
            </a:r>
            <a:endParaRPr lang="en-US" dirty="0">
              <a:solidFill>
                <a:srgbClr val="2E0D3D"/>
              </a:solidFill>
            </a:endParaRPr>
          </a:p>
        </p:txBody>
      </p:sp>
      <p:sp>
        <p:nvSpPr>
          <p:cNvPr id="5" name="CaixaDeTexto 4">
            <a:extLst>
              <a:ext uri="{FF2B5EF4-FFF2-40B4-BE49-F238E27FC236}">
                <a16:creationId xmlns:a16="http://schemas.microsoft.com/office/drawing/2014/main" id="{1F39CDE9-B7B9-4A5B-BFBF-6B4A2A3423F3}"/>
              </a:ext>
            </a:extLst>
          </p:cNvPr>
          <p:cNvSpPr txBox="1"/>
          <p:nvPr/>
        </p:nvSpPr>
        <p:spPr>
          <a:xfrm>
            <a:off x="490451" y="1305098"/>
            <a:ext cx="9750829" cy="923330"/>
          </a:xfrm>
          <a:prstGeom prst="rect">
            <a:avLst/>
          </a:prstGeom>
          <a:noFill/>
        </p:spPr>
        <p:txBody>
          <a:bodyPr wrap="square" rtlCol="0">
            <a:spAutoFit/>
          </a:bodyPr>
          <a:lstStyle/>
          <a:p>
            <a:r>
              <a:rPr lang="en-US" dirty="0">
                <a:solidFill>
                  <a:srgbClr val="2E0D3D"/>
                </a:solidFill>
              </a:rPr>
              <a:t>Cycle-Consistent Adversarial Networks (</a:t>
            </a:r>
            <a:r>
              <a:rPr lang="en-US" dirty="0" err="1">
                <a:solidFill>
                  <a:srgbClr val="2E0D3D"/>
                </a:solidFill>
              </a:rPr>
              <a:t>CycleGANs</a:t>
            </a:r>
            <a:r>
              <a:rPr lang="en-US" dirty="0">
                <a:solidFill>
                  <a:srgbClr val="2E0D3D"/>
                </a:solidFill>
              </a:rPr>
              <a:t>)</a:t>
            </a:r>
          </a:p>
          <a:p>
            <a:endParaRPr lang="en-US" dirty="0">
              <a:solidFill>
                <a:srgbClr val="2E0D3D"/>
              </a:solidFill>
            </a:endParaRPr>
          </a:p>
          <a:p>
            <a:pPr marL="285750" indent="-285750">
              <a:buFontTx/>
              <a:buChar char="-"/>
            </a:pPr>
            <a:r>
              <a:rPr lang="en-US" dirty="0">
                <a:solidFill>
                  <a:srgbClr val="2E0D3D"/>
                </a:solidFill>
              </a:rPr>
              <a:t>Results:</a:t>
            </a:r>
          </a:p>
        </p:txBody>
      </p:sp>
      <p:sp>
        <p:nvSpPr>
          <p:cNvPr id="3" name="CaixaDeTexto 2">
            <a:extLst>
              <a:ext uri="{FF2B5EF4-FFF2-40B4-BE49-F238E27FC236}">
                <a16:creationId xmlns:a16="http://schemas.microsoft.com/office/drawing/2014/main" id="{B4C759F6-2888-4D1E-B2AD-7E143F4B68D0}"/>
              </a:ext>
            </a:extLst>
          </p:cNvPr>
          <p:cNvSpPr txBox="1"/>
          <p:nvPr/>
        </p:nvSpPr>
        <p:spPr>
          <a:xfrm>
            <a:off x="1300226" y="5809285"/>
            <a:ext cx="9470235" cy="646331"/>
          </a:xfrm>
          <a:prstGeom prst="rect">
            <a:avLst/>
          </a:prstGeom>
          <a:noFill/>
        </p:spPr>
        <p:txBody>
          <a:bodyPr wrap="square" rtlCol="0">
            <a:spAutoFit/>
          </a:bodyPr>
          <a:lstStyle/>
          <a:p>
            <a:r>
              <a:rPr lang="en-US" dirty="0">
                <a:solidFill>
                  <a:srgbClr val="2E0D3D"/>
                </a:solidFill>
              </a:rPr>
              <a:t>Comparison of results on the same tomographic scan slice (a) between Style Transfer (b) and </a:t>
            </a:r>
            <a:r>
              <a:rPr lang="en-US" dirty="0" err="1">
                <a:solidFill>
                  <a:srgbClr val="2E0D3D"/>
                </a:solidFill>
              </a:rPr>
              <a:t>CycleGAN</a:t>
            </a:r>
            <a:r>
              <a:rPr lang="en-US" dirty="0">
                <a:solidFill>
                  <a:srgbClr val="2E0D3D"/>
                </a:solidFill>
              </a:rPr>
              <a:t> (c)</a:t>
            </a:r>
          </a:p>
        </p:txBody>
      </p:sp>
      <p:pic>
        <p:nvPicPr>
          <p:cNvPr id="3074" name="Picture 2">
            <a:extLst>
              <a:ext uri="{FF2B5EF4-FFF2-40B4-BE49-F238E27FC236}">
                <a16:creationId xmlns:a16="http://schemas.microsoft.com/office/drawing/2014/main" id="{F9772EE7-AB57-4678-859A-15F2BD22BF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0226" y="2410443"/>
            <a:ext cx="8591098" cy="3299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Áudio 5">
            <a:hlinkClick r:id="" action="ppaction://media"/>
            <a:extLst>
              <a:ext uri="{FF2B5EF4-FFF2-40B4-BE49-F238E27FC236}">
                <a16:creationId xmlns:a16="http://schemas.microsoft.com/office/drawing/2014/main" id="{D8F5F03B-262A-4967-A3AA-757FE2B4AFC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17859857"/>
      </p:ext>
    </p:extLst>
  </p:cSld>
  <p:clrMapOvr>
    <a:masterClrMapping/>
  </p:clrMapOvr>
  <mc:AlternateContent xmlns:mc="http://schemas.openxmlformats.org/markup-compatibility/2006">
    <mc:Choice xmlns:p14="http://schemas.microsoft.com/office/powerpoint/2010/main" Requires="p14">
      <p:transition spd="slow" p14:dur="2000" advTm="21988"/>
    </mc:Choice>
    <mc:Fallback>
      <p:transition spd="slow" advTm="219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F5647285-FCF5-4313-A1CD-1D3C20898B74}"/>
              </a:ext>
            </a:extLst>
          </p:cNvPr>
          <p:cNvPicPr>
            <a:picLocks noChangeAspect="1"/>
          </p:cNvPicPr>
          <p:nvPr/>
        </p:nvPicPr>
        <p:blipFill>
          <a:blip r:embed="rId4"/>
          <a:stretch>
            <a:fillRect/>
          </a:stretch>
        </p:blipFill>
        <p:spPr>
          <a:xfrm>
            <a:off x="7851" y="0"/>
            <a:ext cx="12176297" cy="6858000"/>
          </a:xfrm>
          <a:prstGeom prst="rect">
            <a:avLst/>
          </a:prstGeom>
        </p:spPr>
      </p:pic>
      <p:sp>
        <p:nvSpPr>
          <p:cNvPr id="8" name="CaixaDeTexto 7">
            <a:extLst>
              <a:ext uri="{FF2B5EF4-FFF2-40B4-BE49-F238E27FC236}">
                <a16:creationId xmlns:a16="http://schemas.microsoft.com/office/drawing/2014/main" id="{CCF7E769-AF92-432B-8C33-24C6B234ECE2}"/>
              </a:ext>
            </a:extLst>
          </p:cNvPr>
          <p:cNvSpPr txBox="1"/>
          <p:nvPr/>
        </p:nvSpPr>
        <p:spPr>
          <a:xfrm>
            <a:off x="2743710" y="170156"/>
            <a:ext cx="5912516" cy="646331"/>
          </a:xfrm>
          <a:prstGeom prst="rect">
            <a:avLst/>
          </a:prstGeom>
          <a:noFill/>
        </p:spPr>
        <p:txBody>
          <a:bodyPr wrap="none" rtlCol="0">
            <a:spAutoFit/>
          </a:bodyPr>
          <a:lstStyle/>
          <a:p>
            <a:r>
              <a:rPr lang="en-US" sz="1800" dirty="0">
                <a:solidFill>
                  <a:srgbClr val="2E0D3D"/>
                </a:solidFill>
                <a:effectLst/>
                <a:latin typeface="Verdana" panose="020B0604030504040204" pitchFamily="34" charset="0"/>
              </a:rPr>
              <a:t>Deep Learning with Generative Models Applied to</a:t>
            </a:r>
          </a:p>
          <a:p>
            <a:r>
              <a:rPr lang="en-US" sz="1800" dirty="0">
                <a:solidFill>
                  <a:srgbClr val="2E0D3D"/>
                </a:solidFill>
                <a:effectLst/>
                <a:latin typeface="Verdana" panose="020B0604030504040204" pitchFamily="34" charset="0"/>
              </a:rPr>
              <a:t>Tomography Texture Inference</a:t>
            </a:r>
            <a:endParaRPr lang="en-US" dirty="0">
              <a:solidFill>
                <a:srgbClr val="2E0D3D"/>
              </a:solidFill>
            </a:endParaRPr>
          </a:p>
        </p:txBody>
      </p:sp>
      <p:sp>
        <p:nvSpPr>
          <p:cNvPr id="5" name="CaixaDeTexto 4">
            <a:extLst>
              <a:ext uri="{FF2B5EF4-FFF2-40B4-BE49-F238E27FC236}">
                <a16:creationId xmlns:a16="http://schemas.microsoft.com/office/drawing/2014/main" id="{1F39CDE9-B7B9-4A5B-BFBF-6B4A2A3423F3}"/>
              </a:ext>
            </a:extLst>
          </p:cNvPr>
          <p:cNvSpPr txBox="1"/>
          <p:nvPr/>
        </p:nvSpPr>
        <p:spPr>
          <a:xfrm>
            <a:off x="490451" y="1305098"/>
            <a:ext cx="9750829" cy="923330"/>
          </a:xfrm>
          <a:prstGeom prst="rect">
            <a:avLst/>
          </a:prstGeom>
          <a:noFill/>
        </p:spPr>
        <p:txBody>
          <a:bodyPr wrap="square" rtlCol="0">
            <a:spAutoFit/>
          </a:bodyPr>
          <a:lstStyle/>
          <a:p>
            <a:r>
              <a:rPr lang="en-US" dirty="0">
                <a:solidFill>
                  <a:srgbClr val="2E0D3D"/>
                </a:solidFill>
              </a:rPr>
              <a:t>Cycle-Consistent Adversarial Networks (</a:t>
            </a:r>
            <a:r>
              <a:rPr lang="en-US" dirty="0" err="1">
                <a:solidFill>
                  <a:srgbClr val="2E0D3D"/>
                </a:solidFill>
              </a:rPr>
              <a:t>CycleGANs</a:t>
            </a:r>
            <a:r>
              <a:rPr lang="en-US" dirty="0">
                <a:solidFill>
                  <a:srgbClr val="2E0D3D"/>
                </a:solidFill>
              </a:rPr>
              <a:t>)</a:t>
            </a:r>
          </a:p>
          <a:p>
            <a:endParaRPr lang="en-US" dirty="0">
              <a:solidFill>
                <a:srgbClr val="2E0D3D"/>
              </a:solidFill>
            </a:endParaRPr>
          </a:p>
          <a:p>
            <a:pPr marL="285750" indent="-285750">
              <a:buFontTx/>
              <a:buChar char="-"/>
            </a:pPr>
            <a:r>
              <a:rPr lang="en-US" dirty="0">
                <a:solidFill>
                  <a:srgbClr val="2E0D3D"/>
                </a:solidFill>
              </a:rPr>
              <a:t>Results:</a:t>
            </a:r>
          </a:p>
        </p:txBody>
      </p:sp>
      <p:sp>
        <p:nvSpPr>
          <p:cNvPr id="3" name="CaixaDeTexto 2">
            <a:extLst>
              <a:ext uri="{FF2B5EF4-FFF2-40B4-BE49-F238E27FC236}">
                <a16:creationId xmlns:a16="http://schemas.microsoft.com/office/drawing/2014/main" id="{B4C759F6-2888-4D1E-B2AD-7E143F4B68D0}"/>
              </a:ext>
            </a:extLst>
          </p:cNvPr>
          <p:cNvSpPr txBox="1"/>
          <p:nvPr/>
        </p:nvSpPr>
        <p:spPr>
          <a:xfrm>
            <a:off x="1300226" y="5809285"/>
            <a:ext cx="9470235" cy="369332"/>
          </a:xfrm>
          <a:prstGeom prst="rect">
            <a:avLst/>
          </a:prstGeom>
          <a:noFill/>
        </p:spPr>
        <p:txBody>
          <a:bodyPr wrap="square" rtlCol="0">
            <a:spAutoFit/>
          </a:bodyPr>
          <a:lstStyle/>
          <a:p>
            <a:r>
              <a:rPr lang="en-US" dirty="0">
                <a:solidFill>
                  <a:srgbClr val="2E0D3D"/>
                </a:solidFill>
              </a:rPr>
              <a:t>Stacking of Slices allows us to build volumes, using the </a:t>
            </a:r>
            <a:r>
              <a:rPr lang="en-US" dirty="0" err="1">
                <a:solidFill>
                  <a:srgbClr val="2E0D3D"/>
                </a:solidFill>
              </a:rPr>
              <a:t>CycleGan</a:t>
            </a:r>
            <a:r>
              <a:rPr lang="en-US" dirty="0">
                <a:solidFill>
                  <a:srgbClr val="2E0D3D"/>
                </a:solidFill>
              </a:rPr>
              <a:t> results allows for a color volume.</a:t>
            </a:r>
          </a:p>
        </p:txBody>
      </p:sp>
      <p:pic>
        <p:nvPicPr>
          <p:cNvPr id="4" name="Imagem 3">
            <a:extLst>
              <a:ext uri="{FF2B5EF4-FFF2-40B4-BE49-F238E27FC236}">
                <a16:creationId xmlns:a16="http://schemas.microsoft.com/office/drawing/2014/main" id="{52AD4517-28DA-4D87-B144-F1FEF021C609}"/>
              </a:ext>
            </a:extLst>
          </p:cNvPr>
          <p:cNvPicPr>
            <a:picLocks noChangeAspect="1"/>
          </p:cNvPicPr>
          <p:nvPr/>
        </p:nvPicPr>
        <p:blipFill>
          <a:blip r:embed="rId5"/>
          <a:stretch>
            <a:fillRect/>
          </a:stretch>
        </p:blipFill>
        <p:spPr>
          <a:xfrm>
            <a:off x="2241158" y="1766763"/>
            <a:ext cx="6917619" cy="3984112"/>
          </a:xfrm>
          <a:prstGeom prst="rect">
            <a:avLst/>
          </a:prstGeom>
        </p:spPr>
      </p:pic>
      <p:pic>
        <p:nvPicPr>
          <p:cNvPr id="2" name="Áudio 1">
            <a:hlinkClick r:id="" action="ppaction://media"/>
            <a:extLst>
              <a:ext uri="{FF2B5EF4-FFF2-40B4-BE49-F238E27FC236}">
                <a16:creationId xmlns:a16="http://schemas.microsoft.com/office/drawing/2014/main" id="{3D7DC230-2886-4D2B-B62B-5D453262315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83695322"/>
      </p:ext>
    </p:extLst>
  </p:cSld>
  <p:clrMapOvr>
    <a:masterClrMapping/>
  </p:clrMapOvr>
  <mc:AlternateContent xmlns:mc="http://schemas.openxmlformats.org/markup-compatibility/2006">
    <mc:Choice xmlns:p14="http://schemas.microsoft.com/office/powerpoint/2010/main" Requires="p14">
      <p:transition spd="slow" p14:dur="2000" advTm="27090"/>
    </mc:Choice>
    <mc:Fallback>
      <p:transition spd="slow" advTm="27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D88BFED8-2CB3-46C0-9564-12920AC1355B}"/>
              </a:ext>
            </a:extLst>
          </p:cNvPr>
          <p:cNvPicPr>
            <a:picLocks noChangeAspect="1"/>
          </p:cNvPicPr>
          <p:nvPr/>
        </p:nvPicPr>
        <p:blipFill>
          <a:blip r:embed="rId4"/>
          <a:stretch>
            <a:fillRect/>
          </a:stretch>
        </p:blipFill>
        <p:spPr>
          <a:xfrm>
            <a:off x="7851" y="0"/>
            <a:ext cx="12176297" cy="6858000"/>
          </a:xfrm>
          <a:prstGeom prst="rect">
            <a:avLst/>
          </a:prstGeom>
        </p:spPr>
      </p:pic>
      <p:sp>
        <p:nvSpPr>
          <p:cNvPr id="6" name="CaixaDeTexto 5">
            <a:extLst>
              <a:ext uri="{FF2B5EF4-FFF2-40B4-BE49-F238E27FC236}">
                <a16:creationId xmlns:a16="http://schemas.microsoft.com/office/drawing/2014/main" id="{73C93888-68CC-423C-8A91-9D16A5A07896}"/>
              </a:ext>
            </a:extLst>
          </p:cNvPr>
          <p:cNvSpPr txBox="1"/>
          <p:nvPr/>
        </p:nvSpPr>
        <p:spPr>
          <a:xfrm>
            <a:off x="2743710" y="170156"/>
            <a:ext cx="5912516" cy="646331"/>
          </a:xfrm>
          <a:prstGeom prst="rect">
            <a:avLst/>
          </a:prstGeom>
          <a:noFill/>
        </p:spPr>
        <p:txBody>
          <a:bodyPr wrap="none" rtlCol="0">
            <a:spAutoFit/>
          </a:bodyPr>
          <a:lstStyle/>
          <a:p>
            <a:r>
              <a:rPr lang="en-US" sz="1800" dirty="0">
                <a:solidFill>
                  <a:srgbClr val="2E0D3D"/>
                </a:solidFill>
                <a:effectLst/>
                <a:latin typeface="Verdana" panose="020B0604030504040204" pitchFamily="34" charset="0"/>
              </a:rPr>
              <a:t>Deep Learning with Generative Models Applied to</a:t>
            </a:r>
          </a:p>
          <a:p>
            <a:r>
              <a:rPr lang="en-US" sz="1800" dirty="0">
                <a:solidFill>
                  <a:srgbClr val="2E0D3D"/>
                </a:solidFill>
                <a:effectLst/>
                <a:latin typeface="Verdana" panose="020B0604030504040204" pitchFamily="34" charset="0"/>
              </a:rPr>
              <a:t>Tomography Texture Inference</a:t>
            </a:r>
            <a:endParaRPr lang="en-US" dirty="0">
              <a:solidFill>
                <a:srgbClr val="2E0D3D"/>
              </a:solidFill>
            </a:endParaRPr>
          </a:p>
        </p:txBody>
      </p:sp>
      <p:pic>
        <p:nvPicPr>
          <p:cNvPr id="5" name="Áudio 4">
            <a:hlinkClick r:id="" action="ppaction://media"/>
            <a:extLst>
              <a:ext uri="{FF2B5EF4-FFF2-40B4-BE49-F238E27FC236}">
                <a16:creationId xmlns:a16="http://schemas.microsoft.com/office/drawing/2014/main" id="{BE323696-E14D-45C4-B5F9-1F89E2C902D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74821715"/>
      </p:ext>
    </p:extLst>
  </p:cSld>
  <p:clrMapOvr>
    <a:masterClrMapping/>
  </p:clrMapOvr>
  <mc:AlternateContent xmlns:mc="http://schemas.openxmlformats.org/markup-compatibility/2006">
    <mc:Choice xmlns:p14="http://schemas.microsoft.com/office/powerpoint/2010/main" Requires="p14">
      <p:transition spd="slow" p14:dur="2000" advTm="21552"/>
    </mc:Choice>
    <mc:Fallback>
      <p:transition spd="slow" advTm="215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86A09244-9888-4D6C-B90D-1BF7195DA7A1}"/>
              </a:ext>
            </a:extLst>
          </p:cNvPr>
          <p:cNvPicPr>
            <a:picLocks noChangeAspect="1"/>
          </p:cNvPicPr>
          <p:nvPr/>
        </p:nvPicPr>
        <p:blipFill>
          <a:blip r:embed="rId5"/>
          <a:stretch>
            <a:fillRect/>
          </a:stretch>
        </p:blipFill>
        <p:spPr>
          <a:xfrm>
            <a:off x="7851" y="0"/>
            <a:ext cx="12176297" cy="6858000"/>
          </a:xfrm>
          <a:prstGeom prst="rect">
            <a:avLst/>
          </a:prstGeom>
        </p:spPr>
      </p:pic>
      <p:pic>
        <p:nvPicPr>
          <p:cNvPr id="33" name="Imagem 32">
            <a:extLst>
              <a:ext uri="{FF2B5EF4-FFF2-40B4-BE49-F238E27FC236}">
                <a16:creationId xmlns:a16="http://schemas.microsoft.com/office/drawing/2014/main" id="{D9391E7A-5B9C-48A8-BA96-2507CC3EA269}"/>
              </a:ext>
            </a:extLst>
          </p:cNvPr>
          <p:cNvPicPr>
            <a:picLocks noChangeAspect="1"/>
          </p:cNvPicPr>
          <p:nvPr/>
        </p:nvPicPr>
        <p:blipFill>
          <a:blip r:embed="rId6">
            <a:extLst>
              <a:ext uri="{BEBA8EAE-BF5A-486C-A8C5-ECC9F3942E4B}">
                <a14:imgProps xmlns:a14="http://schemas.microsoft.com/office/drawing/2010/main">
                  <a14:imgLayer r:embed="rId7">
                    <a14:imgEffect>
                      <a14:artisticPhotocopy trans="0" detail="0"/>
                    </a14:imgEffect>
                  </a14:imgLayer>
                </a14:imgProps>
              </a:ext>
            </a:extLst>
          </a:blip>
          <a:stretch>
            <a:fillRect/>
          </a:stretch>
        </p:blipFill>
        <p:spPr>
          <a:xfrm rot="16200000">
            <a:off x="5913553" y="4047007"/>
            <a:ext cx="619125" cy="1714500"/>
          </a:xfrm>
          <a:prstGeom prst="rect">
            <a:avLst/>
          </a:prstGeom>
        </p:spPr>
      </p:pic>
      <p:sp>
        <p:nvSpPr>
          <p:cNvPr id="8" name="CaixaDeTexto 7">
            <a:extLst>
              <a:ext uri="{FF2B5EF4-FFF2-40B4-BE49-F238E27FC236}">
                <a16:creationId xmlns:a16="http://schemas.microsoft.com/office/drawing/2014/main" id="{CCF7E769-AF92-432B-8C33-24C6B234ECE2}"/>
              </a:ext>
            </a:extLst>
          </p:cNvPr>
          <p:cNvSpPr txBox="1"/>
          <p:nvPr/>
        </p:nvSpPr>
        <p:spPr>
          <a:xfrm>
            <a:off x="2743710" y="170156"/>
            <a:ext cx="5912516" cy="646331"/>
          </a:xfrm>
          <a:prstGeom prst="rect">
            <a:avLst/>
          </a:prstGeom>
          <a:noFill/>
        </p:spPr>
        <p:txBody>
          <a:bodyPr wrap="none" rtlCol="0">
            <a:spAutoFit/>
          </a:bodyPr>
          <a:lstStyle/>
          <a:p>
            <a:r>
              <a:rPr lang="en-US" sz="1800" dirty="0">
                <a:solidFill>
                  <a:srgbClr val="2E0D3D"/>
                </a:solidFill>
                <a:effectLst/>
                <a:latin typeface="Verdana" panose="020B0604030504040204" pitchFamily="34" charset="0"/>
              </a:rPr>
              <a:t>Deep Learning with Generative Models Applied to</a:t>
            </a:r>
          </a:p>
          <a:p>
            <a:r>
              <a:rPr lang="en-US" sz="1800" dirty="0">
                <a:solidFill>
                  <a:srgbClr val="2E0D3D"/>
                </a:solidFill>
                <a:effectLst/>
                <a:latin typeface="Verdana" panose="020B0604030504040204" pitchFamily="34" charset="0"/>
              </a:rPr>
              <a:t>Tomography Texture Inference</a:t>
            </a:r>
            <a:endParaRPr lang="en-US" dirty="0">
              <a:solidFill>
                <a:srgbClr val="2E0D3D"/>
              </a:solidFill>
            </a:endParaRPr>
          </a:p>
        </p:txBody>
      </p:sp>
      <p:sp>
        <p:nvSpPr>
          <p:cNvPr id="9" name="CaixaDeTexto 8">
            <a:extLst>
              <a:ext uri="{FF2B5EF4-FFF2-40B4-BE49-F238E27FC236}">
                <a16:creationId xmlns:a16="http://schemas.microsoft.com/office/drawing/2014/main" id="{51F11811-5B7C-4201-8DFD-BBBCAC131F96}"/>
              </a:ext>
            </a:extLst>
          </p:cNvPr>
          <p:cNvSpPr txBox="1"/>
          <p:nvPr/>
        </p:nvSpPr>
        <p:spPr>
          <a:xfrm>
            <a:off x="490451" y="1305098"/>
            <a:ext cx="9750829" cy="1200329"/>
          </a:xfrm>
          <a:prstGeom prst="rect">
            <a:avLst/>
          </a:prstGeom>
          <a:noFill/>
        </p:spPr>
        <p:txBody>
          <a:bodyPr wrap="square" rtlCol="0">
            <a:spAutoFit/>
          </a:bodyPr>
          <a:lstStyle/>
          <a:p>
            <a:r>
              <a:rPr lang="en-US" dirty="0">
                <a:solidFill>
                  <a:srgbClr val="2E0D3D"/>
                </a:solidFill>
              </a:rPr>
              <a:t>1. Introduction</a:t>
            </a:r>
          </a:p>
          <a:p>
            <a:endParaRPr lang="en-US" dirty="0">
              <a:solidFill>
                <a:srgbClr val="2E0D3D"/>
              </a:solidFill>
            </a:endParaRPr>
          </a:p>
          <a:p>
            <a:pPr marL="285750" indent="-285750">
              <a:buFontTx/>
              <a:buChar char="-"/>
            </a:pPr>
            <a:r>
              <a:rPr lang="en-US" dirty="0">
                <a:solidFill>
                  <a:srgbClr val="2E0D3D"/>
                </a:solidFill>
              </a:rPr>
              <a:t>Considering a high definition photo and a tomographic scan of the same well core, can we infer information about one based on the other?</a:t>
            </a:r>
          </a:p>
        </p:txBody>
      </p:sp>
      <p:pic>
        <p:nvPicPr>
          <p:cNvPr id="21" name="Imagem 20">
            <a:extLst>
              <a:ext uri="{FF2B5EF4-FFF2-40B4-BE49-F238E27FC236}">
                <a16:creationId xmlns:a16="http://schemas.microsoft.com/office/drawing/2014/main" id="{4AF1392D-7B0A-429A-B114-8A33A40E6D60}"/>
              </a:ext>
            </a:extLst>
          </p:cNvPr>
          <p:cNvPicPr>
            <a:picLocks noChangeAspect="1"/>
          </p:cNvPicPr>
          <p:nvPr/>
        </p:nvPicPr>
        <p:blipFill>
          <a:blip r:embed="rId8"/>
          <a:stretch>
            <a:fillRect/>
          </a:stretch>
        </p:blipFill>
        <p:spPr>
          <a:xfrm>
            <a:off x="680386" y="3545990"/>
            <a:ext cx="619125" cy="1714500"/>
          </a:xfrm>
          <a:prstGeom prst="rect">
            <a:avLst/>
          </a:prstGeom>
        </p:spPr>
      </p:pic>
      <p:sp>
        <p:nvSpPr>
          <p:cNvPr id="22" name="CaixaDeTexto 21">
            <a:extLst>
              <a:ext uri="{FF2B5EF4-FFF2-40B4-BE49-F238E27FC236}">
                <a16:creationId xmlns:a16="http://schemas.microsoft.com/office/drawing/2014/main" id="{79EE06AC-AEEE-47F8-A154-962DC675A4FC}"/>
              </a:ext>
            </a:extLst>
          </p:cNvPr>
          <p:cNvSpPr txBox="1"/>
          <p:nvPr/>
        </p:nvSpPr>
        <p:spPr>
          <a:xfrm>
            <a:off x="-9331" y="5213821"/>
            <a:ext cx="1828794" cy="923330"/>
          </a:xfrm>
          <a:prstGeom prst="rect">
            <a:avLst/>
          </a:prstGeom>
          <a:noFill/>
        </p:spPr>
        <p:txBody>
          <a:bodyPr wrap="square" rtlCol="0">
            <a:spAutoFit/>
          </a:bodyPr>
          <a:lstStyle/>
          <a:p>
            <a:r>
              <a:rPr lang="en-US" dirty="0">
                <a:solidFill>
                  <a:srgbClr val="2E0D3D"/>
                </a:solidFill>
              </a:rPr>
              <a:t>        Well Core</a:t>
            </a:r>
          </a:p>
          <a:p>
            <a:r>
              <a:rPr lang="en-US" dirty="0">
                <a:solidFill>
                  <a:srgbClr val="2E0D3D"/>
                </a:solidFill>
              </a:rPr>
              <a:t>   Physical Sample</a:t>
            </a:r>
          </a:p>
          <a:p>
            <a:endParaRPr lang="en-US" dirty="0">
              <a:solidFill>
                <a:srgbClr val="2E0D3D"/>
              </a:solidFill>
            </a:endParaRPr>
          </a:p>
        </p:txBody>
      </p:sp>
      <p:sp>
        <p:nvSpPr>
          <p:cNvPr id="23" name="Seta: para a Direita 22">
            <a:extLst>
              <a:ext uri="{FF2B5EF4-FFF2-40B4-BE49-F238E27FC236}">
                <a16:creationId xmlns:a16="http://schemas.microsoft.com/office/drawing/2014/main" id="{26C378BB-BDE1-4FA3-96A3-9F5021F47DB5}"/>
              </a:ext>
            </a:extLst>
          </p:cNvPr>
          <p:cNvSpPr/>
          <p:nvPr/>
        </p:nvSpPr>
        <p:spPr>
          <a:xfrm>
            <a:off x="1700098" y="3877480"/>
            <a:ext cx="1047404" cy="399011"/>
          </a:xfrm>
          <a:prstGeom prst="rightArrow">
            <a:avLst/>
          </a:prstGeom>
          <a:solidFill>
            <a:srgbClr val="2E0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eta: para a Direita 27">
            <a:extLst>
              <a:ext uri="{FF2B5EF4-FFF2-40B4-BE49-F238E27FC236}">
                <a16:creationId xmlns:a16="http://schemas.microsoft.com/office/drawing/2014/main" id="{10C2FE81-27AF-4D67-A537-272B85D54BF7}"/>
              </a:ext>
            </a:extLst>
          </p:cNvPr>
          <p:cNvSpPr/>
          <p:nvPr/>
        </p:nvSpPr>
        <p:spPr>
          <a:xfrm>
            <a:off x="1700098" y="4704755"/>
            <a:ext cx="3465114" cy="399011"/>
          </a:xfrm>
          <a:prstGeom prst="rightArrow">
            <a:avLst/>
          </a:prstGeom>
          <a:solidFill>
            <a:srgbClr val="2E0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aixaDeTexto 28">
            <a:extLst>
              <a:ext uri="{FF2B5EF4-FFF2-40B4-BE49-F238E27FC236}">
                <a16:creationId xmlns:a16="http://schemas.microsoft.com/office/drawing/2014/main" id="{60A7FDB8-2167-4B70-B08B-B75EC2230C60}"/>
              </a:ext>
            </a:extLst>
          </p:cNvPr>
          <p:cNvSpPr txBox="1"/>
          <p:nvPr/>
        </p:nvSpPr>
        <p:spPr>
          <a:xfrm>
            <a:off x="1700097" y="3953874"/>
            <a:ext cx="968627" cy="246221"/>
          </a:xfrm>
          <a:prstGeom prst="rect">
            <a:avLst/>
          </a:prstGeom>
          <a:noFill/>
        </p:spPr>
        <p:txBody>
          <a:bodyPr wrap="square" rtlCol="0">
            <a:spAutoFit/>
          </a:bodyPr>
          <a:lstStyle/>
          <a:p>
            <a:r>
              <a:rPr lang="en-US" sz="1000" dirty="0">
                <a:solidFill>
                  <a:schemeClr val="bg1"/>
                </a:solidFill>
              </a:rPr>
              <a:t>DSLR Camera</a:t>
            </a:r>
          </a:p>
        </p:txBody>
      </p:sp>
      <p:sp>
        <p:nvSpPr>
          <p:cNvPr id="31" name="CaixaDeTexto 30">
            <a:extLst>
              <a:ext uri="{FF2B5EF4-FFF2-40B4-BE49-F238E27FC236}">
                <a16:creationId xmlns:a16="http://schemas.microsoft.com/office/drawing/2014/main" id="{9FD9C344-C80E-4D61-ADF6-B528E538E1B6}"/>
              </a:ext>
            </a:extLst>
          </p:cNvPr>
          <p:cNvSpPr txBox="1"/>
          <p:nvPr/>
        </p:nvSpPr>
        <p:spPr>
          <a:xfrm>
            <a:off x="1700096" y="4781149"/>
            <a:ext cx="968627" cy="246221"/>
          </a:xfrm>
          <a:prstGeom prst="rect">
            <a:avLst/>
          </a:prstGeom>
          <a:noFill/>
        </p:spPr>
        <p:txBody>
          <a:bodyPr wrap="square" rtlCol="0">
            <a:spAutoFit/>
          </a:bodyPr>
          <a:lstStyle/>
          <a:p>
            <a:r>
              <a:rPr lang="en-US" sz="1000" dirty="0">
                <a:solidFill>
                  <a:schemeClr val="bg1"/>
                </a:solidFill>
              </a:rPr>
              <a:t>X-Ray Machine</a:t>
            </a:r>
          </a:p>
        </p:txBody>
      </p:sp>
      <p:sp>
        <p:nvSpPr>
          <p:cNvPr id="35" name="CaixaDeTexto 34">
            <a:extLst>
              <a:ext uri="{FF2B5EF4-FFF2-40B4-BE49-F238E27FC236}">
                <a16:creationId xmlns:a16="http://schemas.microsoft.com/office/drawing/2014/main" id="{ED45BA86-D093-41DE-98C6-DE8DADCCAFAB}"/>
              </a:ext>
            </a:extLst>
          </p:cNvPr>
          <p:cNvSpPr txBox="1"/>
          <p:nvPr/>
        </p:nvSpPr>
        <p:spPr>
          <a:xfrm>
            <a:off x="7472964" y="4704204"/>
            <a:ext cx="4712419" cy="646331"/>
          </a:xfrm>
          <a:prstGeom prst="rect">
            <a:avLst/>
          </a:prstGeom>
          <a:noFill/>
        </p:spPr>
        <p:txBody>
          <a:bodyPr wrap="square" rtlCol="0">
            <a:spAutoFit/>
          </a:bodyPr>
          <a:lstStyle/>
          <a:p>
            <a:r>
              <a:rPr lang="en-US" dirty="0">
                <a:solidFill>
                  <a:srgbClr val="2E0D3D"/>
                </a:solidFill>
              </a:rPr>
              <a:t>Tomographic Scan – 3D Density (Grayscale) Data </a:t>
            </a:r>
          </a:p>
          <a:p>
            <a:endParaRPr lang="en-US" dirty="0">
              <a:solidFill>
                <a:srgbClr val="2E0D3D"/>
              </a:solidFill>
            </a:endParaRPr>
          </a:p>
        </p:txBody>
      </p:sp>
      <p:sp>
        <p:nvSpPr>
          <p:cNvPr id="38" name="CaixaDeTexto 37">
            <a:extLst>
              <a:ext uri="{FF2B5EF4-FFF2-40B4-BE49-F238E27FC236}">
                <a16:creationId xmlns:a16="http://schemas.microsoft.com/office/drawing/2014/main" id="{5C685A8C-1D2E-4EB7-AB4F-3FD73FB5D918}"/>
              </a:ext>
            </a:extLst>
          </p:cNvPr>
          <p:cNvSpPr txBox="1"/>
          <p:nvPr/>
        </p:nvSpPr>
        <p:spPr>
          <a:xfrm>
            <a:off x="7463637" y="3877480"/>
            <a:ext cx="3835738" cy="646331"/>
          </a:xfrm>
          <a:prstGeom prst="rect">
            <a:avLst/>
          </a:prstGeom>
          <a:noFill/>
        </p:spPr>
        <p:txBody>
          <a:bodyPr wrap="square" rtlCol="0">
            <a:spAutoFit/>
          </a:bodyPr>
          <a:lstStyle/>
          <a:p>
            <a:r>
              <a:rPr lang="en-US" dirty="0">
                <a:solidFill>
                  <a:srgbClr val="2E0D3D"/>
                </a:solidFill>
              </a:rPr>
              <a:t>HD Photos – 2D Texture and Color Data</a:t>
            </a:r>
          </a:p>
          <a:p>
            <a:endParaRPr lang="en-US" dirty="0">
              <a:solidFill>
                <a:srgbClr val="2E0D3D"/>
              </a:solidFill>
            </a:endParaRPr>
          </a:p>
        </p:txBody>
      </p:sp>
      <p:sp>
        <p:nvSpPr>
          <p:cNvPr id="39" name="Retângulo 38">
            <a:extLst>
              <a:ext uri="{FF2B5EF4-FFF2-40B4-BE49-F238E27FC236}">
                <a16:creationId xmlns:a16="http://schemas.microsoft.com/office/drawing/2014/main" id="{F4D42C5D-867D-4ADC-8DA3-CADAEB815581}"/>
              </a:ext>
            </a:extLst>
          </p:cNvPr>
          <p:cNvSpPr/>
          <p:nvPr/>
        </p:nvSpPr>
        <p:spPr>
          <a:xfrm>
            <a:off x="3172405" y="3760237"/>
            <a:ext cx="335902" cy="279919"/>
          </a:xfrm>
          <a:prstGeom prst="rect">
            <a:avLst/>
          </a:prstGeom>
          <a:solidFill>
            <a:srgbClr val="826E8B"/>
          </a:solidFill>
          <a:ln>
            <a:solidFill>
              <a:srgbClr val="2E0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tângulo 40">
            <a:extLst>
              <a:ext uri="{FF2B5EF4-FFF2-40B4-BE49-F238E27FC236}">
                <a16:creationId xmlns:a16="http://schemas.microsoft.com/office/drawing/2014/main" id="{B3D14B0D-ED2E-4DDF-8B96-06E97086C1EA}"/>
              </a:ext>
            </a:extLst>
          </p:cNvPr>
          <p:cNvSpPr/>
          <p:nvPr/>
        </p:nvSpPr>
        <p:spPr>
          <a:xfrm>
            <a:off x="3219058" y="3806652"/>
            <a:ext cx="335902" cy="279919"/>
          </a:xfrm>
          <a:prstGeom prst="rect">
            <a:avLst/>
          </a:prstGeom>
          <a:solidFill>
            <a:srgbClr val="826E8B"/>
          </a:solidFill>
          <a:ln>
            <a:solidFill>
              <a:srgbClr val="2E0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tângulo 42">
            <a:extLst>
              <a:ext uri="{FF2B5EF4-FFF2-40B4-BE49-F238E27FC236}">
                <a16:creationId xmlns:a16="http://schemas.microsoft.com/office/drawing/2014/main" id="{676DDF37-98A5-4FDC-8361-615DE59B9C64}"/>
              </a:ext>
            </a:extLst>
          </p:cNvPr>
          <p:cNvSpPr/>
          <p:nvPr/>
        </p:nvSpPr>
        <p:spPr>
          <a:xfrm>
            <a:off x="3265711" y="3853067"/>
            <a:ext cx="335902" cy="279919"/>
          </a:xfrm>
          <a:prstGeom prst="rect">
            <a:avLst/>
          </a:prstGeom>
          <a:solidFill>
            <a:srgbClr val="826E8B"/>
          </a:solidFill>
          <a:ln>
            <a:solidFill>
              <a:srgbClr val="2E0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tângulo 44">
            <a:extLst>
              <a:ext uri="{FF2B5EF4-FFF2-40B4-BE49-F238E27FC236}">
                <a16:creationId xmlns:a16="http://schemas.microsoft.com/office/drawing/2014/main" id="{FDC58E89-492D-455E-81AB-FDD1D4598326}"/>
              </a:ext>
            </a:extLst>
          </p:cNvPr>
          <p:cNvSpPr/>
          <p:nvPr/>
        </p:nvSpPr>
        <p:spPr>
          <a:xfrm>
            <a:off x="3312364" y="3900196"/>
            <a:ext cx="335902" cy="279919"/>
          </a:xfrm>
          <a:prstGeom prst="rect">
            <a:avLst/>
          </a:prstGeom>
          <a:solidFill>
            <a:srgbClr val="826E8B"/>
          </a:solidFill>
          <a:ln>
            <a:solidFill>
              <a:srgbClr val="2E0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tângulo 46">
            <a:extLst>
              <a:ext uri="{FF2B5EF4-FFF2-40B4-BE49-F238E27FC236}">
                <a16:creationId xmlns:a16="http://schemas.microsoft.com/office/drawing/2014/main" id="{5A015C95-04A0-4B3C-9602-8B530DDC1666}"/>
              </a:ext>
            </a:extLst>
          </p:cNvPr>
          <p:cNvSpPr/>
          <p:nvPr/>
        </p:nvSpPr>
        <p:spPr>
          <a:xfrm>
            <a:off x="3359017" y="3937994"/>
            <a:ext cx="335902" cy="279919"/>
          </a:xfrm>
          <a:prstGeom prst="rect">
            <a:avLst/>
          </a:prstGeom>
          <a:solidFill>
            <a:srgbClr val="826E8B"/>
          </a:solidFill>
          <a:ln>
            <a:solidFill>
              <a:srgbClr val="2E0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tângulo 48">
            <a:extLst>
              <a:ext uri="{FF2B5EF4-FFF2-40B4-BE49-F238E27FC236}">
                <a16:creationId xmlns:a16="http://schemas.microsoft.com/office/drawing/2014/main" id="{542F1CA1-BD6C-43BA-BAA4-E524904DDE4F}"/>
              </a:ext>
            </a:extLst>
          </p:cNvPr>
          <p:cNvSpPr/>
          <p:nvPr/>
        </p:nvSpPr>
        <p:spPr>
          <a:xfrm>
            <a:off x="3410336" y="3984409"/>
            <a:ext cx="335902" cy="279919"/>
          </a:xfrm>
          <a:prstGeom prst="rect">
            <a:avLst/>
          </a:prstGeom>
          <a:solidFill>
            <a:srgbClr val="826E8B"/>
          </a:solidFill>
          <a:ln>
            <a:solidFill>
              <a:srgbClr val="2E0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tângulo 50">
            <a:extLst>
              <a:ext uri="{FF2B5EF4-FFF2-40B4-BE49-F238E27FC236}">
                <a16:creationId xmlns:a16="http://schemas.microsoft.com/office/drawing/2014/main" id="{AEF0D684-3BAA-4D50-8C0C-38C57C562EB5}"/>
              </a:ext>
            </a:extLst>
          </p:cNvPr>
          <p:cNvSpPr/>
          <p:nvPr/>
        </p:nvSpPr>
        <p:spPr>
          <a:xfrm>
            <a:off x="5477892" y="3909053"/>
            <a:ext cx="1379293" cy="279919"/>
          </a:xfrm>
          <a:prstGeom prst="rect">
            <a:avLst/>
          </a:prstGeom>
          <a:solidFill>
            <a:srgbClr val="826E8B"/>
          </a:solidFill>
          <a:ln>
            <a:solidFill>
              <a:srgbClr val="2E0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Seta: para a Direita 52">
            <a:extLst>
              <a:ext uri="{FF2B5EF4-FFF2-40B4-BE49-F238E27FC236}">
                <a16:creationId xmlns:a16="http://schemas.microsoft.com/office/drawing/2014/main" id="{3F8E31AF-869E-499D-B7A1-31A55CF92BD1}"/>
              </a:ext>
            </a:extLst>
          </p:cNvPr>
          <p:cNvSpPr/>
          <p:nvPr/>
        </p:nvSpPr>
        <p:spPr>
          <a:xfrm>
            <a:off x="4117808" y="3853067"/>
            <a:ext cx="1047404" cy="399011"/>
          </a:xfrm>
          <a:prstGeom prst="rightArrow">
            <a:avLst/>
          </a:prstGeom>
          <a:solidFill>
            <a:srgbClr val="2E0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aixaDeTexto 54">
            <a:extLst>
              <a:ext uri="{FF2B5EF4-FFF2-40B4-BE49-F238E27FC236}">
                <a16:creationId xmlns:a16="http://schemas.microsoft.com/office/drawing/2014/main" id="{CA3FC945-2EDB-496E-8371-A8D4D6313C37}"/>
              </a:ext>
            </a:extLst>
          </p:cNvPr>
          <p:cNvSpPr txBox="1"/>
          <p:nvPr/>
        </p:nvSpPr>
        <p:spPr>
          <a:xfrm>
            <a:off x="4117807" y="3929461"/>
            <a:ext cx="968627" cy="246221"/>
          </a:xfrm>
          <a:prstGeom prst="rect">
            <a:avLst/>
          </a:prstGeom>
          <a:noFill/>
        </p:spPr>
        <p:txBody>
          <a:bodyPr wrap="square" rtlCol="0">
            <a:spAutoFit/>
          </a:bodyPr>
          <a:lstStyle/>
          <a:p>
            <a:r>
              <a:rPr lang="en-US" sz="1000" dirty="0">
                <a:solidFill>
                  <a:schemeClr val="bg1"/>
                </a:solidFill>
              </a:rPr>
              <a:t>Compositing</a:t>
            </a:r>
          </a:p>
        </p:txBody>
      </p:sp>
      <p:pic>
        <p:nvPicPr>
          <p:cNvPr id="6" name="Áudio 5">
            <a:hlinkClick r:id="" action="ppaction://media"/>
            <a:extLst>
              <a:ext uri="{FF2B5EF4-FFF2-40B4-BE49-F238E27FC236}">
                <a16:creationId xmlns:a16="http://schemas.microsoft.com/office/drawing/2014/main" id="{9623D77C-7AA8-422B-9135-E6E6815C63A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91858444"/>
      </p:ext>
    </p:extLst>
  </p:cSld>
  <p:clrMapOvr>
    <a:masterClrMapping/>
  </p:clrMapOvr>
  <mc:AlternateContent xmlns:mc="http://schemas.openxmlformats.org/markup-compatibility/2006">
    <mc:Choice xmlns:p14="http://schemas.microsoft.com/office/powerpoint/2010/main" Requires="p14">
      <p:transition spd="slow" p14:dur="2000" advTm="64455"/>
    </mc:Choice>
    <mc:Fallback>
      <p:transition spd="slow" advTm="644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6B001191-F63D-47BD-A663-B2108377A763}"/>
              </a:ext>
            </a:extLst>
          </p:cNvPr>
          <p:cNvPicPr>
            <a:picLocks noChangeAspect="1"/>
          </p:cNvPicPr>
          <p:nvPr/>
        </p:nvPicPr>
        <p:blipFill>
          <a:blip r:embed="rId4"/>
          <a:stretch>
            <a:fillRect/>
          </a:stretch>
        </p:blipFill>
        <p:spPr>
          <a:xfrm>
            <a:off x="7851" y="0"/>
            <a:ext cx="12176297" cy="6858000"/>
          </a:xfrm>
          <a:prstGeom prst="rect">
            <a:avLst/>
          </a:prstGeom>
        </p:spPr>
      </p:pic>
      <p:sp>
        <p:nvSpPr>
          <p:cNvPr id="8" name="CaixaDeTexto 7">
            <a:extLst>
              <a:ext uri="{FF2B5EF4-FFF2-40B4-BE49-F238E27FC236}">
                <a16:creationId xmlns:a16="http://schemas.microsoft.com/office/drawing/2014/main" id="{CCF7E769-AF92-432B-8C33-24C6B234ECE2}"/>
              </a:ext>
            </a:extLst>
          </p:cNvPr>
          <p:cNvSpPr txBox="1"/>
          <p:nvPr/>
        </p:nvSpPr>
        <p:spPr>
          <a:xfrm>
            <a:off x="2743710" y="170156"/>
            <a:ext cx="5912516" cy="646331"/>
          </a:xfrm>
          <a:prstGeom prst="rect">
            <a:avLst/>
          </a:prstGeom>
          <a:noFill/>
        </p:spPr>
        <p:txBody>
          <a:bodyPr wrap="none" rtlCol="0">
            <a:spAutoFit/>
          </a:bodyPr>
          <a:lstStyle/>
          <a:p>
            <a:r>
              <a:rPr lang="en-US" sz="1800" dirty="0">
                <a:solidFill>
                  <a:srgbClr val="2E0D3D"/>
                </a:solidFill>
                <a:effectLst/>
                <a:latin typeface="Verdana" panose="020B0604030504040204" pitchFamily="34" charset="0"/>
              </a:rPr>
              <a:t>Deep Learning with Generative Models Applied to</a:t>
            </a:r>
          </a:p>
          <a:p>
            <a:r>
              <a:rPr lang="en-US" sz="1800" dirty="0">
                <a:solidFill>
                  <a:srgbClr val="2E0D3D"/>
                </a:solidFill>
                <a:effectLst/>
                <a:latin typeface="Verdana" panose="020B0604030504040204" pitchFamily="34" charset="0"/>
              </a:rPr>
              <a:t>Tomography Texture Inference</a:t>
            </a:r>
            <a:endParaRPr lang="en-US" dirty="0">
              <a:solidFill>
                <a:srgbClr val="2E0D3D"/>
              </a:solidFill>
            </a:endParaRPr>
          </a:p>
        </p:txBody>
      </p:sp>
      <p:sp>
        <p:nvSpPr>
          <p:cNvPr id="9" name="CaixaDeTexto 8">
            <a:extLst>
              <a:ext uri="{FF2B5EF4-FFF2-40B4-BE49-F238E27FC236}">
                <a16:creationId xmlns:a16="http://schemas.microsoft.com/office/drawing/2014/main" id="{51F11811-5B7C-4201-8DFD-BBBCAC131F96}"/>
              </a:ext>
            </a:extLst>
          </p:cNvPr>
          <p:cNvSpPr txBox="1"/>
          <p:nvPr/>
        </p:nvSpPr>
        <p:spPr>
          <a:xfrm>
            <a:off x="490451" y="1305098"/>
            <a:ext cx="9750829" cy="1754326"/>
          </a:xfrm>
          <a:prstGeom prst="rect">
            <a:avLst/>
          </a:prstGeom>
          <a:noFill/>
        </p:spPr>
        <p:txBody>
          <a:bodyPr wrap="square" rtlCol="0">
            <a:spAutoFit/>
          </a:bodyPr>
          <a:lstStyle/>
          <a:p>
            <a:r>
              <a:rPr lang="en-US" dirty="0">
                <a:solidFill>
                  <a:srgbClr val="2E0D3D"/>
                </a:solidFill>
              </a:rPr>
              <a:t>Image Compositing</a:t>
            </a:r>
          </a:p>
          <a:p>
            <a:endParaRPr lang="en-US" dirty="0">
              <a:solidFill>
                <a:srgbClr val="2E0D3D"/>
              </a:solidFill>
            </a:endParaRPr>
          </a:p>
          <a:p>
            <a:pPr marL="285750" indent="-285750">
              <a:buFontTx/>
              <a:buChar char="-"/>
            </a:pPr>
            <a:r>
              <a:rPr lang="en-US" dirty="0">
                <a:solidFill>
                  <a:srgbClr val="2E0D3D"/>
                </a:solidFill>
              </a:rPr>
              <a:t>By using multiple HD photos and compositing them together it’s possible to construct a high definition panorama spanning the entire core sample.</a:t>
            </a:r>
          </a:p>
          <a:p>
            <a:pPr marL="285750" indent="-285750">
              <a:buFontTx/>
              <a:buChar char="-"/>
            </a:pPr>
            <a:r>
              <a:rPr lang="en-US" dirty="0">
                <a:solidFill>
                  <a:srgbClr val="2E0D3D"/>
                </a:solidFill>
              </a:rPr>
              <a:t>This study uses samples acquired using </a:t>
            </a:r>
            <a:r>
              <a:rPr lang="en-US" dirty="0" err="1">
                <a:solidFill>
                  <a:srgbClr val="2E0D3D"/>
                </a:solidFill>
              </a:rPr>
              <a:t>RockCare’s</a:t>
            </a:r>
            <a:r>
              <a:rPr lang="en-US" dirty="0">
                <a:solidFill>
                  <a:srgbClr val="2E0D3D"/>
                </a:solidFill>
              </a:rPr>
              <a:t> proprietary </a:t>
            </a:r>
            <a:r>
              <a:rPr lang="en-US" dirty="0" err="1">
                <a:solidFill>
                  <a:srgbClr val="2E0D3D"/>
                </a:solidFill>
              </a:rPr>
              <a:t>RockCam</a:t>
            </a:r>
            <a:r>
              <a:rPr lang="en-US" dirty="0">
                <a:solidFill>
                  <a:srgbClr val="2E0D3D"/>
                </a:solidFill>
              </a:rPr>
              <a:t> technology to generate the HD panoramas. </a:t>
            </a:r>
          </a:p>
        </p:txBody>
      </p:sp>
      <p:pic>
        <p:nvPicPr>
          <p:cNvPr id="19" name="Imagem 18" descr="Uma imagem contendo estrada, homem, em pé, diferente&#10;&#10;Descrição gerada automaticamente">
            <a:extLst>
              <a:ext uri="{FF2B5EF4-FFF2-40B4-BE49-F238E27FC236}">
                <a16:creationId xmlns:a16="http://schemas.microsoft.com/office/drawing/2014/main" id="{4351720B-3DF5-400F-BC44-AACA5A85C7A8}"/>
              </a:ext>
            </a:extLst>
          </p:cNvPr>
          <p:cNvPicPr/>
          <p:nvPr/>
        </p:nvPicPr>
        <p:blipFill rotWithShape="1">
          <a:blip r:embed="rId5" cstate="hqprint">
            <a:alphaModFix/>
            <a:extLst>
              <a:ext uri="{28A0092B-C50C-407E-A947-70E740481C1C}">
                <a14:useLocalDpi xmlns:a14="http://schemas.microsoft.com/office/drawing/2010/main"/>
              </a:ext>
            </a:extLst>
          </a:blip>
          <a:srcRect/>
          <a:stretch/>
        </p:blipFill>
        <p:spPr bwMode="auto">
          <a:xfrm>
            <a:off x="5799841" y="3798577"/>
            <a:ext cx="4698365" cy="1177290"/>
          </a:xfrm>
          <a:prstGeom prst="rect">
            <a:avLst/>
          </a:prstGeom>
          <a:noFill/>
          <a:ln w="28575" cap="flat" cmpd="sng" algn="ctr">
            <a:no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pic>
        <p:nvPicPr>
          <p:cNvPr id="24" name="image4.png" descr="Uma imagem contendo no interior, janela, mesa, computador&#10;&#10;Descrição gerada automaticamente">
            <a:extLst>
              <a:ext uri="{FF2B5EF4-FFF2-40B4-BE49-F238E27FC236}">
                <a16:creationId xmlns:a16="http://schemas.microsoft.com/office/drawing/2014/main" id="{84553899-22D4-44C9-A4EB-3ED65B1A0725}"/>
              </a:ext>
            </a:extLst>
          </p:cNvPr>
          <p:cNvPicPr/>
          <p:nvPr/>
        </p:nvPicPr>
        <p:blipFill>
          <a:blip r:embed="rId6"/>
          <a:srcRect l="8520" r="8736"/>
          <a:stretch>
            <a:fillRect/>
          </a:stretch>
        </p:blipFill>
        <p:spPr>
          <a:xfrm>
            <a:off x="1066588" y="3610762"/>
            <a:ext cx="3691890" cy="1677670"/>
          </a:xfrm>
          <a:prstGeom prst="rect">
            <a:avLst/>
          </a:prstGeom>
          <a:ln/>
        </p:spPr>
      </p:pic>
      <p:sp>
        <p:nvSpPr>
          <p:cNvPr id="2" name="CaixaDeTexto 1">
            <a:extLst>
              <a:ext uri="{FF2B5EF4-FFF2-40B4-BE49-F238E27FC236}">
                <a16:creationId xmlns:a16="http://schemas.microsoft.com/office/drawing/2014/main" id="{53B91C21-5315-4E03-889A-2945D70520AD}"/>
              </a:ext>
            </a:extLst>
          </p:cNvPr>
          <p:cNvSpPr txBox="1"/>
          <p:nvPr/>
        </p:nvSpPr>
        <p:spPr>
          <a:xfrm>
            <a:off x="1066588" y="5368236"/>
            <a:ext cx="9644955" cy="246221"/>
          </a:xfrm>
          <a:prstGeom prst="rect">
            <a:avLst/>
          </a:prstGeom>
          <a:noFill/>
        </p:spPr>
        <p:txBody>
          <a:bodyPr wrap="square" rtlCol="0">
            <a:spAutoFit/>
          </a:bodyPr>
          <a:lstStyle/>
          <a:p>
            <a:r>
              <a:rPr lang="en-US" sz="1000" dirty="0">
                <a:solidFill>
                  <a:srgbClr val="2E0D3D"/>
                </a:solidFill>
              </a:rPr>
              <a:t>Image acquisition by the </a:t>
            </a:r>
            <a:r>
              <a:rPr lang="en-US" sz="1000" dirty="0" err="1">
                <a:solidFill>
                  <a:srgbClr val="2E0D3D"/>
                </a:solidFill>
              </a:rPr>
              <a:t>RockCam</a:t>
            </a:r>
            <a:r>
              <a:rPr lang="en-US" sz="1000" dirty="0">
                <a:solidFill>
                  <a:srgbClr val="2E0D3D"/>
                </a:solidFill>
              </a:rPr>
              <a:t> automatic core imaging tool.                                                                    Workflow from image acquisition from compositing into HD panoramas</a:t>
            </a:r>
          </a:p>
        </p:txBody>
      </p:sp>
      <p:pic>
        <p:nvPicPr>
          <p:cNvPr id="27" name="Áudio 26">
            <a:hlinkClick r:id="" action="ppaction://media"/>
            <a:extLst>
              <a:ext uri="{FF2B5EF4-FFF2-40B4-BE49-F238E27FC236}">
                <a16:creationId xmlns:a16="http://schemas.microsoft.com/office/drawing/2014/main" id="{0FCF7A53-025C-4B1A-B9A8-42571852E94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87051651"/>
      </p:ext>
    </p:extLst>
  </p:cSld>
  <p:clrMapOvr>
    <a:masterClrMapping/>
  </p:clrMapOvr>
  <mc:AlternateContent xmlns:mc="http://schemas.openxmlformats.org/markup-compatibility/2006">
    <mc:Choice xmlns:p14="http://schemas.microsoft.com/office/powerpoint/2010/main" Requires="p14">
      <p:transition spd="slow" p14:dur="2000" advTm="38383"/>
    </mc:Choice>
    <mc:Fallback>
      <p:transition spd="slow" advTm="383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D919BABE-1704-47A4-8C37-39E660DA435F}"/>
              </a:ext>
            </a:extLst>
          </p:cNvPr>
          <p:cNvPicPr>
            <a:picLocks noChangeAspect="1"/>
          </p:cNvPicPr>
          <p:nvPr/>
        </p:nvPicPr>
        <p:blipFill>
          <a:blip r:embed="rId4"/>
          <a:stretch>
            <a:fillRect/>
          </a:stretch>
        </p:blipFill>
        <p:spPr>
          <a:xfrm>
            <a:off x="7851" y="0"/>
            <a:ext cx="12176297" cy="6858000"/>
          </a:xfrm>
          <a:prstGeom prst="rect">
            <a:avLst/>
          </a:prstGeom>
        </p:spPr>
      </p:pic>
      <p:sp>
        <p:nvSpPr>
          <p:cNvPr id="8" name="CaixaDeTexto 7">
            <a:extLst>
              <a:ext uri="{FF2B5EF4-FFF2-40B4-BE49-F238E27FC236}">
                <a16:creationId xmlns:a16="http://schemas.microsoft.com/office/drawing/2014/main" id="{CCF7E769-AF92-432B-8C33-24C6B234ECE2}"/>
              </a:ext>
            </a:extLst>
          </p:cNvPr>
          <p:cNvSpPr txBox="1"/>
          <p:nvPr/>
        </p:nvSpPr>
        <p:spPr>
          <a:xfrm>
            <a:off x="2743710" y="170156"/>
            <a:ext cx="5912516" cy="646331"/>
          </a:xfrm>
          <a:prstGeom prst="rect">
            <a:avLst/>
          </a:prstGeom>
          <a:noFill/>
        </p:spPr>
        <p:txBody>
          <a:bodyPr wrap="none" rtlCol="0">
            <a:spAutoFit/>
          </a:bodyPr>
          <a:lstStyle/>
          <a:p>
            <a:r>
              <a:rPr lang="en-US" sz="1800" dirty="0">
                <a:solidFill>
                  <a:srgbClr val="2E0D3D"/>
                </a:solidFill>
                <a:effectLst/>
                <a:latin typeface="Verdana" panose="020B0604030504040204" pitchFamily="34" charset="0"/>
              </a:rPr>
              <a:t>Deep Learning with Generative Models Applied to</a:t>
            </a:r>
          </a:p>
          <a:p>
            <a:r>
              <a:rPr lang="en-US" sz="1800" dirty="0">
                <a:solidFill>
                  <a:srgbClr val="2E0D3D"/>
                </a:solidFill>
                <a:effectLst/>
                <a:latin typeface="Verdana" panose="020B0604030504040204" pitchFamily="34" charset="0"/>
              </a:rPr>
              <a:t>Tomography Texture Inference</a:t>
            </a:r>
            <a:endParaRPr lang="en-US" dirty="0">
              <a:solidFill>
                <a:srgbClr val="2E0D3D"/>
              </a:solidFill>
            </a:endParaRPr>
          </a:p>
        </p:txBody>
      </p:sp>
      <p:sp>
        <p:nvSpPr>
          <p:cNvPr id="9" name="CaixaDeTexto 8">
            <a:extLst>
              <a:ext uri="{FF2B5EF4-FFF2-40B4-BE49-F238E27FC236}">
                <a16:creationId xmlns:a16="http://schemas.microsoft.com/office/drawing/2014/main" id="{51F11811-5B7C-4201-8DFD-BBBCAC131F96}"/>
              </a:ext>
            </a:extLst>
          </p:cNvPr>
          <p:cNvSpPr txBox="1"/>
          <p:nvPr/>
        </p:nvSpPr>
        <p:spPr>
          <a:xfrm>
            <a:off x="490451" y="1305098"/>
            <a:ext cx="9750829" cy="1754326"/>
          </a:xfrm>
          <a:prstGeom prst="rect">
            <a:avLst/>
          </a:prstGeom>
          <a:noFill/>
        </p:spPr>
        <p:txBody>
          <a:bodyPr wrap="square" rtlCol="0">
            <a:spAutoFit/>
          </a:bodyPr>
          <a:lstStyle/>
          <a:p>
            <a:r>
              <a:rPr lang="en-US" dirty="0">
                <a:solidFill>
                  <a:srgbClr val="2E0D3D"/>
                </a:solidFill>
              </a:rPr>
              <a:t>Image Compositing</a:t>
            </a:r>
          </a:p>
          <a:p>
            <a:endParaRPr lang="en-US" dirty="0">
              <a:solidFill>
                <a:srgbClr val="2E0D3D"/>
              </a:solidFill>
            </a:endParaRPr>
          </a:p>
          <a:p>
            <a:pPr marL="285750" indent="-285750">
              <a:buFontTx/>
              <a:buChar char="-"/>
            </a:pPr>
            <a:r>
              <a:rPr lang="en-US" dirty="0">
                <a:solidFill>
                  <a:srgbClr val="2E0D3D"/>
                </a:solidFill>
              </a:rPr>
              <a:t>By using multiple HD photos and compositing them together it’s possible to construct a high definition panorama spanning the entire core sample.</a:t>
            </a:r>
          </a:p>
          <a:p>
            <a:pPr marL="285750" indent="-285750">
              <a:buFontTx/>
              <a:buChar char="-"/>
            </a:pPr>
            <a:r>
              <a:rPr lang="en-US" dirty="0">
                <a:solidFill>
                  <a:srgbClr val="2E0D3D"/>
                </a:solidFill>
              </a:rPr>
              <a:t>This study uses samples acquired using </a:t>
            </a:r>
            <a:r>
              <a:rPr lang="en-US" dirty="0" err="1">
                <a:solidFill>
                  <a:srgbClr val="2E0D3D"/>
                </a:solidFill>
              </a:rPr>
              <a:t>RockCare’s</a:t>
            </a:r>
            <a:r>
              <a:rPr lang="en-US" dirty="0">
                <a:solidFill>
                  <a:srgbClr val="2E0D3D"/>
                </a:solidFill>
              </a:rPr>
              <a:t> proprietary </a:t>
            </a:r>
            <a:r>
              <a:rPr lang="en-US" dirty="0" err="1">
                <a:solidFill>
                  <a:srgbClr val="2E0D3D"/>
                </a:solidFill>
              </a:rPr>
              <a:t>RockCam</a:t>
            </a:r>
            <a:r>
              <a:rPr lang="en-US" dirty="0">
                <a:solidFill>
                  <a:srgbClr val="2E0D3D"/>
                </a:solidFill>
              </a:rPr>
              <a:t> technology to generate the HD panoramas. </a:t>
            </a:r>
          </a:p>
        </p:txBody>
      </p:sp>
      <p:sp>
        <p:nvSpPr>
          <p:cNvPr id="4" name="CaixaDeTexto 3">
            <a:extLst>
              <a:ext uri="{FF2B5EF4-FFF2-40B4-BE49-F238E27FC236}">
                <a16:creationId xmlns:a16="http://schemas.microsoft.com/office/drawing/2014/main" id="{40C1DED1-E965-438F-8DC8-9D96FEC5E787}"/>
              </a:ext>
            </a:extLst>
          </p:cNvPr>
          <p:cNvSpPr txBox="1"/>
          <p:nvPr/>
        </p:nvSpPr>
        <p:spPr>
          <a:xfrm>
            <a:off x="577537" y="5956040"/>
            <a:ext cx="10796479" cy="369332"/>
          </a:xfrm>
          <a:prstGeom prst="rect">
            <a:avLst/>
          </a:prstGeom>
          <a:noFill/>
        </p:spPr>
        <p:txBody>
          <a:bodyPr wrap="square" rtlCol="0">
            <a:spAutoFit/>
          </a:bodyPr>
          <a:lstStyle/>
          <a:p>
            <a:r>
              <a:rPr lang="en-US" dirty="0">
                <a:solidFill>
                  <a:srgbClr val="2E0D3D"/>
                </a:solidFill>
              </a:rPr>
              <a:t>HD Panorama and an approximately matching slice in the 3D tomographic volume</a:t>
            </a:r>
          </a:p>
        </p:txBody>
      </p:sp>
      <p:pic>
        <p:nvPicPr>
          <p:cNvPr id="2" name="Imagem 1">
            <a:extLst>
              <a:ext uri="{FF2B5EF4-FFF2-40B4-BE49-F238E27FC236}">
                <a16:creationId xmlns:a16="http://schemas.microsoft.com/office/drawing/2014/main" id="{BCBCE77F-B0EC-4FF9-B145-24D08C34D367}"/>
              </a:ext>
            </a:extLst>
          </p:cNvPr>
          <p:cNvPicPr>
            <a:picLocks noChangeAspect="1"/>
          </p:cNvPicPr>
          <p:nvPr/>
        </p:nvPicPr>
        <p:blipFill>
          <a:blip r:embed="rId5"/>
          <a:stretch>
            <a:fillRect/>
          </a:stretch>
        </p:blipFill>
        <p:spPr>
          <a:xfrm>
            <a:off x="389644" y="3059424"/>
            <a:ext cx="10782300" cy="2876550"/>
          </a:xfrm>
          <a:prstGeom prst="rect">
            <a:avLst/>
          </a:prstGeom>
        </p:spPr>
      </p:pic>
      <p:pic>
        <p:nvPicPr>
          <p:cNvPr id="7" name="Áudio 6">
            <a:hlinkClick r:id="" action="ppaction://media"/>
            <a:extLst>
              <a:ext uri="{FF2B5EF4-FFF2-40B4-BE49-F238E27FC236}">
                <a16:creationId xmlns:a16="http://schemas.microsoft.com/office/drawing/2014/main" id="{5EA6B4B4-FFAD-4B72-BF2B-9A5AA441F7D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08427243"/>
      </p:ext>
    </p:extLst>
  </p:cSld>
  <p:clrMapOvr>
    <a:masterClrMapping/>
  </p:clrMapOvr>
  <mc:AlternateContent xmlns:mc="http://schemas.openxmlformats.org/markup-compatibility/2006">
    <mc:Choice xmlns:p14="http://schemas.microsoft.com/office/powerpoint/2010/main" Requires="p14">
      <p:transition spd="slow" p14:dur="2000" advTm="35668"/>
    </mc:Choice>
    <mc:Fallback>
      <p:transition spd="slow" advTm="356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0156CF95-857A-441A-94BF-FBB84F2DE661}"/>
              </a:ext>
            </a:extLst>
          </p:cNvPr>
          <p:cNvPicPr>
            <a:picLocks noChangeAspect="1"/>
          </p:cNvPicPr>
          <p:nvPr/>
        </p:nvPicPr>
        <p:blipFill>
          <a:blip r:embed="rId4"/>
          <a:stretch>
            <a:fillRect/>
          </a:stretch>
        </p:blipFill>
        <p:spPr>
          <a:xfrm>
            <a:off x="7851" y="0"/>
            <a:ext cx="12176297" cy="6858000"/>
          </a:xfrm>
          <a:prstGeom prst="rect">
            <a:avLst/>
          </a:prstGeom>
        </p:spPr>
      </p:pic>
      <p:sp>
        <p:nvSpPr>
          <p:cNvPr id="8" name="CaixaDeTexto 7">
            <a:extLst>
              <a:ext uri="{FF2B5EF4-FFF2-40B4-BE49-F238E27FC236}">
                <a16:creationId xmlns:a16="http://schemas.microsoft.com/office/drawing/2014/main" id="{CCF7E769-AF92-432B-8C33-24C6B234ECE2}"/>
              </a:ext>
            </a:extLst>
          </p:cNvPr>
          <p:cNvSpPr txBox="1"/>
          <p:nvPr/>
        </p:nvSpPr>
        <p:spPr>
          <a:xfrm>
            <a:off x="2743710" y="170156"/>
            <a:ext cx="5912516" cy="646331"/>
          </a:xfrm>
          <a:prstGeom prst="rect">
            <a:avLst/>
          </a:prstGeom>
          <a:noFill/>
        </p:spPr>
        <p:txBody>
          <a:bodyPr wrap="none" rtlCol="0">
            <a:spAutoFit/>
          </a:bodyPr>
          <a:lstStyle/>
          <a:p>
            <a:r>
              <a:rPr lang="en-US" sz="1800" dirty="0">
                <a:solidFill>
                  <a:srgbClr val="2E0D3D"/>
                </a:solidFill>
                <a:effectLst/>
                <a:latin typeface="Verdana" panose="020B0604030504040204" pitchFamily="34" charset="0"/>
              </a:rPr>
              <a:t>Deep Learning with Generative Models Applied to</a:t>
            </a:r>
          </a:p>
          <a:p>
            <a:r>
              <a:rPr lang="en-US" sz="1800" dirty="0">
                <a:solidFill>
                  <a:srgbClr val="2E0D3D"/>
                </a:solidFill>
                <a:effectLst/>
                <a:latin typeface="Verdana" panose="020B0604030504040204" pitchFamily="34" charset="0"/>
              </a:rPr>
              <a:t>Tomography Texture Inference</a:t>
            </a:r>
            <a:endParaRPr lang="en-US" dirty="0">
              <a:solidFill>
                <a:srgbClr val="2E0D3D"/>
              </a:solidFill>
            </a:endParaRPr>
          </a:p>
        </p:txBody>
      </p:sp>
      <p:sp>
        <p:nvSpPr>
          <p:cNvPr id="9" name="CaixaDeTexto 8">
            <a:extLst>
              <a:ext uri="{FF2B5EF4-FFF2-40B4-BE49-F238E27FC236}">
                <a16:creationId xmlns:a16="http://schemas.microsoft.com/office/drawing/2014/main" id="{51F11811-5B7C-4201-8DFD-BBBCAC131F96}"/>
              </a:ext>
            </a:extLst>
          </p:cNvPr>
          <p:cNvSpPr txBox="1"/>
          <p:nvPr/>
        </p:nvSpPr>
        <p:spPr>
          <a:xfrm>
            <a:off x="490451" y="1305098"/>
            <a:ext cx="9750829" cy="646331"/>
          </a:xfrm>
          <a:prstGeom prst="rect">
            <a:avLst/>
          </a:prstGeom>
          <a:noFill/>
        </p:spPr>
        <p:txBody>
          <a:bodyPr wrap="square" rtlCol="0">
            <a:spAutoFit/>
          </a:bodyPr>
          <a:lstStyle/>
          <a:p>
            <a:r>
              <a:rPr lang="en-US" dirty="0">
                <a:solidFill>
                  <a:srgbClr val="2E0D3D"/>
                </a:solidFill>
              </a:rPr>
              <a:t>Image Compositing</a:t>
            </a:r>
          </a:p>
          <a:p>
            <a:endParaRPr lang="en-US" dirty="0">
              <a:solidFill>
                <a:srgbClr val="2E0D3D"/>
              </a:solidFill>
            </a:endParaRPr>
          </a:p>
        </p:txBody>
      </p:sp>
      <p:pic>
        <p:nvPicPr>
          <p:cNvPr id="5" name="Imagem 4">
            <a:extLst>
              <a:ext uri="{FF2B5EF4-FFF2-40B4-BE49-F238E27FC236}">
                <a16:creationId xmlns:a16="http://schemas.microsoft.com/office/drawing/2014/main" id="{987EDCE8-140E-4CD6-88B9-22E9DABAA8F5}"/>
              </a:ext>
            </a:extLst>
          </p:cNvPr>
          <p:cNvPicPr>
            <a:picLocks noChangeAspect="1"/>
          </p:cNvPicPr>
          <p:nvPr/>
        </p:nvPicPr>
        <p:blipFill>
          <a:blip r:embed="rId5"/>
          <a:stretch>
            <a:fillRect/>
          </a:stretch>
        </p:blipFill>
        <p:spPr>
          <a:xfrm>
            <a:off x="2224470" y="1951429"/>
            <a:ext cx="6890179" cy="4132130"/>
          </a:xfrm>
          <a:prstGeom prst="rect">
            <a:avLst/>
          </a:prstGeom>
        </p:spPr>
      </p:pic>
      <p:sp>
        <p:nvSpPr>
          <p:cNvPr id="6" name="CaixaDeTexto 5">
            <a:extLst>
              <a:ext uri="{FF2B5EF4-FFF2-40B4-BE49-F238E27FC236}">
                <a16:creationId xmlns:a16="http://schemas.microsoft.com/office/drawing/2014/main" id="{4778B835-72F4-4B45-B666-8B2E1B7458E3}"/>
              </a:ext>
            </a:extLst>
          </p:cNvPr>
          <p:cNvSpPr txBox="1"/>
          <p:nvPr/>
        </p:nvSpPr>
        <p:spPr>
          <a:xfrm>
            <a:off x="3348131" y="6083559"/>
            <a:ext cx="4642856" cy="369332"/>
          </a:xfrm>
          <a:prstGeom prst="rect">
            <a:avLst/>
          </a:prstGeom>
          <a:noFill/>
        </p:spPr>
        <p:txBody>
          <a:bodyPr wrap="square" rtlCol="0">
            <a:spAutoFit/>
          </a:bodyPr>
          <a:lstStyle/>
          <a:p>
            <a:r>
              <a:rPr lang="en-US" dirty="0">
                <a:solidFill>
                  <a:srgbClr val="2E0D3D"/>
                </a:solidFill>
              </a:rPr>
              <a:t>Example of the resolution of the HD panoramas</a:t>
            </a:r>
          </a:p>
        </p:txBody>
      </p:sp>
      <p:pic>
        <p:nvPicPr>
          <p:cNvPr id="4" name="Áudio 3">
            <a:hlinkClick r:id="" action="ppaction://media"/>
            <a:extLst>
              <a:ext uri="{FF2B5EF4-FFF2-40B4-BE49-F238E27FC236}">
                <a16:creationId xmlns:a16="http://schemas.microsoft.com/office/drawing/2014/main" id="{CAAA8683-AC9F-45A8-9FFA-17F3B9A5F54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18942647"/>
      </p:ext>
    </p:extLst>
  </p:cSld>
  <p:clrMapOvr>
    <a:masterClrMapping/>
  </p:clrMapOvr>
  <mc:AlternateContent xmlns:mc="http://schemas.openxmlformats.org/markup-compatibility/2006">
    <mc:Choice xmlns:p14="http://schemas.microsoft.com/office/powerpoint/2010/main" Requires="p14">
      <p:transition spd="slow" p14:dur="2000" advTm="37902"/>
    </mc:Choice>
    <mc:Fallback>
      <p:transition spd="slow" advTm="379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39431269-0430-463D-BC03-90BE867B7059}"/>
              </a:ext>
            </a:extLst>
          </p:cNvPr>
          <p:cNvPicPr>
            <a:picLocks noChangeAspect="1"/>
          </p:cNvPicPr>
          <p:nvPr/>
        </p:nvPicPr>
        <p:blipFill>
          <a:blip r:embed="rId4"/>
          <a:stretch>
            <a:fillRect/>
          </a:stretch>
        </p:blipFill>
        <p:spPr>
          <a:xfrm>
            <a:off x="7851" y="0"/>
            <a:ext cx="12176297" cy="6858000"/>
          </a:xfrm>
          <a:prstGeom prst="rect">
            <a:avLst/>
          </a:prstGeom>
        </p:spPr>
      </p:pic>
      <p:sp>
        <p:nvSpPr>
          <p:cNvPr id="8" name="CaixaDeTexto 7">
            <a:extLst>
              <a:ext uri="{FF2B5EF4-FFF2-40B4-BE49-F238E27FC236}">
                <a16:creationId xmlns:a16="http://schemas.microsoft.com/office/drawing/2014/main" id="{CCF7E769-AF92-432B-8C33-24C6B234ECE2}"/>
              </a:ext>
            </a:extLst>
          </p:cNvPr>
          <p:cNvSpPr txBox="1"/>
          <p:nvPr/>
        </p:nvSpPr>
        <p:spPr>
          <a:xfrm>
            <a:off x="2743710" y="170156"/>
            <a:ext cx="5912516" cy="646331"/>
          </a:xfrm>
          <a:prstGeom prst="rect">
            <a:avLst/>
          </a:prstGeom>
          <a:noFill/>
        </p:spPr>
        <p:txBody>
          <a:bodyPr wrap="none" rtlCol="0">
            <a:spAutoFit/>
          </a:bodyPr>
          <a:lstStyle/>
          <a:p>
            <a:r>
              <a:rPr lang="en-US" sz="1800" dirty="0">
                <a:solidFill>
                  <a:srgbClr val="2E0D3D"/>
                </a:solidFill>
                <a:effectLst/>
                <a:latin typeface="Verdana" panose="020B0604030504040204" pitchFamily="34" charset="0"/>
              </a:rPr>
              <a:t>Deep Learning with Generative Models Applied to</a:t>
            </a:r>
          </a:p>
          <a:p>
            <a:r>
              <a:rPr lang="en-US" sz="1800" dirty="0">
                <a:solidFill>
                  <a:srgbClr val="2E0D3D"/>
                </a:solidFill>
                <a:effectLst/>
                <a:latin typeface="Verdana" panose="020B0604030504040204" pitchFamily="34" charset="0"/>
              </a:rPr>
              <a:t>Tomography Texture Inference</a:t>
            </a:r>
            <a:endParaRPr lang="en-US" dirty="0">
              <a:solidFill>
                <a:srgbClr val="2E0D3D"/>
              </a:solidFill>
            </a:endParaRPr>
          </a:p>
        </p:txBody>
      </p:sp>
      <p:sp>
        <p:nvSpPr>
          <p:cNvPr id="9" name="CaixaDeTexto 8">
            <a:extLst>
              <a:ext uri="{FF2B5EF4-FFF2-40B4-BE49-F238E27FC236}">
                <a16:creationId xmlns:a16="http://schemas.microsoft.com/office/drawing/2014/main" id="{51F11811-5B7C-4201-8DFD-BBBCAC131F96}"/>
              </a:ext>
            </a:extLst>
          </p:cNvPr>
          <p:cNvSpPr txBox="1"/>
          <p:nvPr/>
        </p:nvSpPr>
        <p:spPr>
          <a:xfrm>
            <a:off x="490451" y="1305098"/>
            <a:ext cx="9750829" cy="1477328"/>
          </a:xfrm>
          <a:prstGeom prst="rect">
            <a:avLst/>
          </a:prstGeom>
          <a:noFill/>
        </p:spPr>
        <p:txBody>
          <a:bodyPr wrap="square" rtlCol="0">
            <a:spAutoFit/>
          </a:bodyPr>
          <a:lstStyle/>
          <a:p>
            <a:r>
              <a:rPr lang="en-US" dirty="0">
                <a:solidFill>
                  <a:srgbClr val="2E0D3D"/>
                </a:solidFill>
              </a:rPr>
              <a:t>Regression Approaches</a:t>
            </a:r>
          </a:p>
          <a:p>
            <a:endParaRPr lang="en-US" dirty="0">
              <a:solidFill>
                <a:srgbClr val="2E0D3D"/>
              </a:solidFill>
            </a:endParaRPr>
          </a:p>
          <a:p>
            <a:pPr marL="285750" indent="-285750">
              <a:buFontTx/>
              <a:buChar char="-"/>
            </a:pPr>
            <a:r>
              <a:rPr lang="en-US" dirty="0">
                <a:solidFill>
                  <a:srgbClr val="2E0D3D"/>
                </a:solidFill>
              </a:rPr>
              <a:t>The naive solution would be to train a regression model to estimate the RGB values individually.</a:t>
            </a:r>
          </a:p>
          <a:p>
            <a:pPr marL="285750" indent="-285750">
              <a:buFontTx/>
              <a:buChar char="-"/>
            </a:pPr>
            <a:r>
              <a:rPr lang="en-US" dirty="0">
                <a:solidFill>
                  <a:srgbClr val="2E0D3D"/>
                </a:solidFill>
              </a:rPr>
              <a:t>Requires pixels in each image to match perfectly. </a:t>
            </a:r>
          </a:p>
          <a:p>
            <a:pPr marL="285750" indent="-285750">
              <a:buFontTx/>
              <a:buChar char="-"/>
            </a:pPr>
            <a:r>
              <a:rPr lang="en-US" dirty="0">
                <a:solidFill>
                  <a:srgbClr val="2E0D3D"/>
                </a:solidFill>
              </a:rPr>
              <a:t>As we can see below, there is no way to ensure that.</a:t>
            </a:r>
          </a:p>
        </p:txBody>
      </p:sp>
      <p:pic>
        <p:nvPicPr>
          <p:cNvPr id="6" name="Imagem 5">
            <a:extLst>
              <a:ext uri="{FF2B5EF4-FFF2-40B4-BE49-F238E27FC236}">
                <a16:creationId xmlns:a16="http://schemas.microsoft.com/office/drawing/2014/main" id="{CAFBB9D5-F6DB-42D5-B9BC-091395877124}"/>
              </a:ext>
            </a:extLst>
          </p:cNvPr>
          <p:cNvPicPr>
            <a:picLocks noChangeAspect="1"/>
          </p:cNvPicPr>
          <p:nvPr/>
        </p:nvPicPr>
        <p:blipFill>
          <a:blip r:embed="rId5"/>
          <a:stretch>
            <a:fillRect/>
          </a:stretch>
        </p:blipFill>
        <p:spPr>
          <a:xfrm>
            <a:off x="704850" y="3102393"/>
            <a:ext cx="10782300" cy="2876550"/>
          </a:xfrm>
          <a:prstGeom prst="rect">
            <a:avLst/>
          </a:prstGeom>
        </p:spPr>
      </p:pic>
      <p:pic>
        <p:nvPicPr>
          <p:cNvPr id="13" name="Áudio 12">
            <a:hlinkClick r:id="" action="ppaction://media"/>
            <a:extLst>
              <a:ext uri="{FF2B5EF4-FFF2-40B4-BE49-F238E27FC236}">
                <a16:creationId xmlns:a16="http://schemas.microsoft.com/office/drawing/2014/main" id="{3A15BC48-F963-4E21-BE83-66DB4697A99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32525249"/>
      </p:ext>
    </p:extLst>
  </p:cSld>
  <p:clrMapOvr>
    <a:masterClrMapping/>
  </p:clrMapOvr>
  <mc:AlternateContent xmlns:mc="http://schemas.openxmlformats.org/markup-compatibility/2006">
    <mc:Choice xmlns:p14="http://schemas.microsoft.com/office/powerpoint/2010/main" Requires="p14">
      <p:transition spd="slow" p14:dur="2000" advTm="115923"/>
    </mc:Choice>
    <mc:Fallback>
      <p:transition spd="slow" advTm="1159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3">
            <a:extLst>
              <a:ext uri="{FF2B5EF4-FFF2-40B4-BE49-F238E27FC236}">
                <a16:creationId xmlns:a16="http://schemas.microsoft.com/office/drawing/2014/main" id="{3065C8E2-531B-485F-9AC8-8E65D9A523AE}"/>
              </a:ext>
            </a:extLst>
          </p:cNvPr>
          <p:cNvPicPr>
            <a:picLocks noChangeAspect="1"/>
          </p:cNvPicPr>
          <p:nvPr/>
        </p:nvPicPr>
        <p:blipFill>
          <a:blip r:embed="rId4"/>
          <a:stretch>
            <a:fillRect/>
          </a:stretch>
        </p:blipFill>
        <p:spPr>
          <a:xfrm>
            <a:off x="7851" y="0"/>
            <a:ext cx="12176297" cy="6858000"/>
          </a:xfrm>
          <a:prstGeom prst="rect">
            <a:avLst/>
          </a:prstGeom>
        </p:spPr>
      </p:pic>
      <p:sp>
        <p:nvSpPr>
          <p:cNvPr id="8" name="CaixaDeTexto 7">
            <a:extLst>
              <a:ext uri="{FF2B5EF4-FFF2-40B4-BE49-F238E27FC236}">
                <a16:creationId xmlns:a16="http://schemas.microsoft.com/office/drawing/2014/main" id="{CCF7E769-AF92-432B-8C33-24C6B234ECE2}"/>
              </a:ext>
            </a:extLst>
          </p:cNvPr>
          <p:cNvSpPr txBox="1"/>
          <p:nvPr/>
        </p:nvSpPr>
        <p:spPr>
          <a:xfrm>
            <a:off x="2743710" y="170156"/>
            <a:ext cx="5912516" cy="646331"/>
          </a:xfrm>
          <a:prstGeom prst="rect">
            <a:avLst/>
          </a:prstGeom>
          <a:noFill/>
        </p:spPr>
        <p:txBody>
          <a:bodyPr wrap="none" rtlCol="0">
            <a:spAutoFit/>
          </a:bodyPr>
          <a:lstStyle/>
          <a:p>
            <a:r>
              <a:rPr lang="en-US" sz="1800" dirty="0">
                <a:solidFill>
                  <a:srgbClr val="2E0D3D"/>
                </a:solidFill>
                <a:effectLst/>
                <a:latin typeface="Verdana" panose="020B0604030504040204" pitchFamily="34" charset="0"/>
              </a:rPr>
              <a:t>Deep Learning with Generative Models Applied to</a:t>
            </a:r>
          </a:p>
          <a:p>
            <a:r>
              <a:rPr lang="en-US" sz="1800" dirty="0">
                <a:solidFill>
                  <a:srgbClr val="2E0D3D"/>
                </a:solidFill>
                <a:effectLst/>
                <a:latin typeface="Verdana" panose="020B0604030504040204" pitchFamily="34" charset="0"/>
              </a:rPr>
              <a:t>Tomography Texture Inference</a:t>
            </a:r>
            <a:endParaRPr lang="en-US" dirty="0">
              <a:solidFill>
                <a:srgbClr val="2E0D3D"/>
              </a:solidFill>
            </a:endParaRPr>
          </a:p>
        </p:txBody>
      </p:sp>
      <p:sp>
        <p:nvSpPr>
          <p:cNvPr id="9" name="CaixaDeTexto 8">
            <a:extLst>
              <a:ext uri="{FF2B5EF4-FFF2-40B4-BE49-F238E27FC236}">
                <a16:creationId xmlns:a16="http://schemas.microsoft.com/office/drawing/2014/main" id="{51F11811-5B7C-4201-8DFD-BBBCAC131F96}"/>
              </a:ext>
            </a:extLst>
          </p:cNvPr>
          <p:cNvSpPr txBox="1"/>
          <p:nvPr/>
        </p:nvSpPr>
        <p:spPr>
          <a:xfrm>
            <a:off x="490451" y="1305098"/>
            <a:ext cx="9750829" cy="1200329"/>
          </a:xfrm>
          <a:prstGeom prst="rect">
            <a:avLst/>
          </a:prstGeom>
          <a:noFill/>
        </p:spPr>
        <p:txBody>
          <a:bodyPr wrap="square" rtlCol="0">
            <a:spAutoFit/>
          </a:bodyPr>
          <a:lstStyle/>
          <a:p>
            <a:r>
              <a:rPr lang="en-US" dirty="0">
                <a:solidFill>
                  <a:srgbClr val="2E0D3D"/>
                </a:solidFill>
              </a:rPr>
              <a:t>Neural Style Transfer</a:t>
            </a:r>
          </a:p>
          <a:p>
            <a:endParaRPr lang="en-US" dirty="0">
              <a:solidFill>
                <a:srgbClr val="2E0D3D"/>
              </a:solidFill>
            </a:endParaRPr>
          </a:p>
          <a:p>
            <a:pPr marL="285750" indent="-285750">
              <a:buFontTx/>
              <a:buChar char="-"/>
            </a:pPr>
            <a:r>
              <a:rPr lang="en-US" dirty="0">
                <a:solidFill>
                  <a:srgbClr val="2E0D3D"/>
                </a:solidFill>
              </a:rPr>
              <a:t>Computational vision technique where a convolutional neural network applies the style (texture) of one image to another image.</a:t>
            </a:r>
          </a:p>
        </p:txBody>
      </p:sp>
      <p:pic>
        <p:nvPicPr>
          <p:cNvPr id="5" name="Imagem 4">
            <a:extLst>
              <a:ext uri="{FF2B5EF4-FFF2-40B4-BE49-F238E27FC236}">
                <a16:creationId xmlns:a16="http://schemas.microsoft.com/office/drawing/2014/main" id="{98FF242D-4562-4205-823A-27F9B2963485}"/>
              </a:ext>
            </a:extLst>
          </p:cNvPr>
          <p:cNvPicPr>
            <a:picLocks noChangeAspect="1"/>
          </p:cNvPicPr>
          <p:nvPr/>
        </p:nvPicPr>
        <p:blipFill>
          <a:blip r:embed="rId5"/>
          <a:stretch>
            <a:fillRect/>
          </a:stretch>
        </p:blipFill>
        <p:spPr>
          <a:xfrm>
            <a:off x="2279765" y="3059424"/>
            <a:ext cx="6172200" cy="2838450"/>
          </a:xfrm>
          <a:prstGeom prst="rect">
            <a:avLst/>
          </a:prstGeom>
        </p:spPr>
      </p:pic>
      <p:sp>
        <p:nvSpPr>
          <p:cNvPr id="6" name="CaixaDeTexto 5">
            <a:extLst>
              <a:ext uri="{FF2B5EF4-FFF2-40B4-BE49-F238E27FC236}">
                <a16:creationId xmlns:a16="http://schemas.microsoft.com/office/drawing/2014/main" id="{D53E1B0E-0C0A-4FDF-B541-CB9ED8A66797}"/>
              </a:ext>
            </a:extLst>
          </p:cNvPr>
          <p:cNvSpPr txBox="1"/>
          <p:nvPr/>
        </p:nvSpPr>
        <p:spPr>
          <a:xfrm>
            <a:off x="923731" y="5812972"/>
            <a:ext cx="9535885" cy="646331"/>
          </a:xfrm>
          <a:prstGeom prst="rect">
            <a:avLst/>
          </a:prstGeom>
          <a:noFill/>
        </p:spPr>
        <p:txBody>
          <a:bodyPr wrap="square" rtlCol="0">
            <a:spAutoFit/>
          </a:bodyPr>
          <a:lstStyle/>
          <a:p>
            <a:r>
              <a:rPr lang="en-US" dirty="0">
                <a:solidFill>
                  <a:srgbClr val="2E0D3D"/>
                </a:solidFill>
              </a:rPr>
              <a:t>Example of neural style transfer applying the style of Van Gogh’s Starry Night to the content image.</a:t>
            </a:r>
          </a:p>
          <a:p>
            <a:r>
              <a:rPr lang="en-US" dirty="0">
                <a:solidFill>
                  <a:srgbClr val="2E0D3D"/>
                </a:solidFill>
              </a:rPr>
              <a:t>Modified from </a:t>
            </a:r>
            <a:r>
              <a:rPr lang="en-US" dirty="0" err="1">
                <a:solidFill>
                  <a:srgbClr val="2E0D3D"/>
                </a:solidFill>
              </a:rPr>
              <a:t>Gatys</a:t>
            </a:r>
            <a:r>
              <a:rPr lang="en-US" dirty="0">
                <a:solidFill>
                  <a:srgbClr val="2E0D3D"/>
                </a:solidFill>
              </a:rPr>
              <a:t> et al., 2015</a:t>
            </a:r>
          </a:p>
        </p:txBody>
      </p:sp>
      <p:pic>
        <p:nvPicPr>
          <p:cNvPr id="2" name="Áudio 1">
            <a:hlinkClick r:id="" action="ppaction://media"/>
            <a:extLst>
              <a:ext uri="{FF2B5EF4-FFF2-40B4-BE49-F238E27FC236}">
                <a16:creationId xmlns:a16="http://schemas.microsoft.com/office/drawing/2014/main" id="{090E3DCE-9A3B-438E-9689-0E2ADFABF9B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79078805"/>
      </p:ext>
    </p:extLst>
  </p:cSld>
  <p:clrMapOvr>
    <a:masterClrMapping/>
  </p:clrMapOvr>
  <mc:AlternateContent xmlns:mc="http://schemas.openxmlformats.org/markup-compatibility/2006">
    <mc:Choice xmlns:p14="http://schemas.microsoft.com/office/powerpoint/2010/main" Requires="p14">
      <p:transition spd="slow" p14:dur="2000" advTm="52943"/>
    </mc:Choice>
    <mc:Fallback>
      <p:transition spd="slow" advTm="529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C671D539-719E-4180-8717-A945C80FCB7A}"/>
              </a:ext>
            </a:extLst>
          </p:cNvPr>
          <p:cNvPicPr>
            <a:picLocks noChangeAspect="1"/>
          </p:cNvPicPr>
          <p:nvPr/>
        </p:nvPicPr>
        <p:blipFill>
          <a:blip r:embed="rId4"/>
          <a:stretch>
            <a:fillRect/>
          </a:stretch>
        </p:blipFill>
        <p:spPr>
          <a:xfrm>
            <a:off x="7851" y="0"/>
            <a:ext cx="12176297" cy="6858000"/>
          </a:xfrm>
          <a:prstGeom prst="rect">
            <a:avLst/>
          </a:prstGeom>
        </p:spPr>
      </p:pic>
      <p:sp>
        <p:nvSpPr>
          <p:cNvPr id="8" name="CaixaDeTexto 7">
            <a:extLst>
              <a:ext uri="{FF2B5EF4-FFF2-40B4-BE49-F238E27FC236}">
                <a16:creationId xmlns:a16="http://schemas.microsoft.com/office/drawing/2014/main" id="{CCF7E769-AF92-432B-8C33-24C6B234ECE2}"/>
              </a:ext>
            </a:extLst>
          </p:cNvPr>
          <p:cNvSpPr txBox="1"/>
          <p:nvPr/>
        </p:nvSpPr>
        <p:spPr>
          <a:xfrm>
            <a:off x="2743710" y="170156"/>
            <a:ext cx="5912516" cy="646331"/>
          </a:xfrm>
          <a:prstGeom prst="rect">
            <a:avLst/>
          </a:prstGeom>
          <a:noFill/>
        </p:spPr>
        <p:txBody>
          <a:bodyPr wrap="none" rtlCol="0">
            <a:spAutoFit/>
          </a:bodyPr>
          <a:lstStyle/>
          <a:p>
            <a:r>
              <a:rPr lang="en-US" sz="1800" dirty="0">
                <a:solidFill>
                  <a:srgbClr val="2E0D3D"/>
                </a:solidFill>
                <a:effectLst/>
                <a:latin typeface="Verdana" panose="020B0604030504040204" pitchFamily="34" charset="0"/>
              </a:rPr>
              <a:t>Deep Learning with Generative Models Applied to</a:t>
            </a:r>
          </a:p>
          <a:p>
            <a:r>
              <a:rPr lang="en-US" sz="1800" dirty="0">
                <a:solidFill>
                  <a:srgbClr val="2E0D3D"/>
                </a:solidFill>
                <a:effectLst/>
                <a:latin typeface="Verdana" panose="020B0604030504040204" pitchFamily="34" charset="0"/>
              </a:rPr>
              <a:t>Tomography Texture Inference</a:t>
            </a:r>
            <a:endParaRPr lang="en-US" dirty="0">
              <a:solidFill>
                <a:srgbClr val="2E0D3D"/>
              </a:solidFill>
            </a:endParaRPr>
          </a:p>
        </p:txBody>
      </p:sp>
      <p:sp>
        <p:nvSpPr>
          <p:cNvPr id="9" name="CaixaDeTexto 8">
            <a:extLst>
              <a:ext uri="{FF2B5EF4-FFF2-40B4-BE49-F238E27FC236}">
                <a16:creationId xmlns:a16="http://schemas.microsoft.com/office/drawing/2014/main" id="{51F11811-5B7C-4201-8DFD-BBBCAC131F96}"/>
              </a:ext>
            </a:extLst>
          </p:cNvPr>
          <p:cNvSpPr txBox="1"/>
          <p:nvPr/>
        </p:nvSpPr>
        <p:spPr>
          <a:xfrm>
            <a:off x="490451" y="1305098"/>
            <a:ext cx="9750829" cy="1477328"/>
          </a:xfrm>
          <a:prstGeom prst="rect">
            <a:avLst/>
          </a:prstGeom>
          <a:noFill/>
        </p:spPr>
        <p:txBody>
          <a:bodyPr wrap="square" rtlCol="0">
            <a:spAutoFit/>
          </a:bodyPr>
          <a:lstStyle/>
          <a:p>
            <a:r>
              <a:rPr lang="en-US" dirty="0">
                <a:solidFill>
                  <a:srgbClr val="2E0D3D"/>
                </a:solidFill>
              </a:rPr>
              <a:t>Neural Style Transfer</a:t>
            </a:r>
          </a:p>
          <a:p>
            <a:endParaRPr lang="en-US" dirty="0">
              <a:solidFill>
                <a:srgbClr val="2E0D3D"/>
              </a:solidFill>
            </a:endParaRPr>
          </a:p>
          <a:p>
            <a:pPr marL="285750" indent="-285750">
              <a:buFontTx/>
              <a:buChar char="-"/>
            </a:pPr>
            <a:r>
              <a:rPr lang="en-US" dirty="0">
                <a:solidFill>
                  <a:srgbClr val="2E0D3D"/>
                </a:solidFill>
              </a:rPr>
              <a:t>Limitations:</a:t>
            </a:r>
          </a:p>
          <a:p>
            <a:pPr marL="285750" indent="-285750">
              <a:buFontTx/>
              <a:buChar char="-"/>
            </a:pPr>
            <a:r>
              <a:rPr lang="en-US" dirty="0">
                <a:solidFill>
                  <a:srgbClr val="2E0D3D"/>
                </a:solidFill>
              </a:rPr>
              <a:t>Computationally expensive as no model is trained, each content image is individually optimized.</a:t>
            </a:r>
          </a:p>
          <a:p>
            <a:pPr marL="285750" indent="-285750">
              <a:buFontTx/>
              <a:buChar char="-"/>
            </a:pPr>
            <a:r>
              <a:rPr lang="en-US" dirty="0">
                <a:solidFill>
                  <a:srgbClr val="2E0D3D"/>
                </a:solidFill>
              </a:rPr>
              <a:t>Limited to a single style image.</a:t>
            </a:r>
          </a:p>
        </p:txBody>
      </p:sp>
      <p:pic>
        <p:nvPicPr>
          <p:cNvPr id="5" name="Imagem 4">
            <a:extLst>
              <a:ext uri="{FF2B5EF4-FFF2-40B4-BE49-F238E27FC236}">
                <a16:creationId xmlns:a16="http://schemas.microsoft.com/office/drawing/2014/main" id="{98FF242D-4562-4205-823A-27F9B2963485}"/>
              </a:ext>
            </a:extLst>
          </p:cNvPr>
          <p:cNvPicPr>
            <a:picLocks noChangeAspect="1"/>
          </p:cNvPicPr>
          <p:nvPr/>
        </p:nvPicPr>
        <p:blipFill>
          <a:blip r:embed="rId5"/>
          <a:stretch>
            <a:fillRect/>
          </a:stretch>
        </p:blipFill>
        <p:spPr>
          <a:xfrm>
            <a:off x="2279765" y="3059424"/>
            <a:ext cx="6172200" cy="2838450"/>
          </a:xfrm>
          <a:prstGeom prst="rect">
            <a:avLst/>
          </a:prstGeom>
        </p:spPr>
      </p:pic>
      <p:sp>
        <p:nvSpPr>
          <p:cNvPr id="6" name="CaixaDeTexto 5">
            <a:extLst>
              <a:ext uri="{FF2B5EF4-FFF2-40B4-BE49-F238E27FC236}">
                <a16:creationId xmlns:a16="http://schemas.microsoft.com/office/drawing/2014/main" id="{D53E1B0E-0C0A-4FDF-B541-CB9ED8A66797}"/>
              </a:ext>
            </a:extLst>
          </p:cNvPr>
          <p:cNvSpPr txBox="1"/>
          <p:nvPr/>
        </p:nvSpPr>
        <p:spPr>
          <a:xfrm>
            <a:off x="923731" y="5812972"/>
            <a:ext cx="9535885" cy="646331"/>
          </a:xfrm>
          <a:prstGeom prst="rect">
            <a:avLst/>
          </a:prstGeom>
          <a:noFill/>
        </p:spPr>
        <p:txBody>
          <a:bodyPr wrap="square" rtlCol="0">
            <a:spAutoFit/>
          </a:bodyPr>
          <a:lstStyle/>
          <a:p>
            <a:r>
              <a:rPr lang="en-US" dirty="0">
                <a:solidFill>
                  <a:srgbClr val="2E0D3D"/>
                </a:solidFill>
              </a:rPr>
              <a:t>Example of neural style transfer applying the style of Van Gogh’s Starry Night to the content image.</a:t>
            </a:r>
          </a:p>
          <a:p>
            <a:r>
              <a:rPr lang="en-US" dirty="0">
                <a:solidFill>
                  <a:srgbClr val="2E0D3D"/>
                </a:solidFill>
              </a:rPr>
              <a:t>Modified from </a:t>
            </a:r>
            <a:r>
              <a:rPr lang="en-US" dirty="0" err="1">
                <a:solidFill>
                  <a:srgbClr val="2E0D3D"/>
                </a:solidFill>
              </a:rPr>
              <a:t>Gatys</a:t>
            </a:r>
            <a:r>
              <a:rPr lang="en-US" dirty="0">
                <a:solidFill>
                  <a:srgbClr val="2E0D3D"/>
                </a:solidFill>
              </a:rPr>
              <a:t> et al., 2015</a:t>
            </a:r>
          </a:p>
        </p:txBody>
      </p:sp>
      <p:pic>
        <p:nvPicPr>
          <p:cNvPr id="3" name="Áudio 2">
            <a:hlinkClick r:id="" action="ppaction://media"/>
            <a:extLst>
              <a:ext uri="{FF2B5EF4-FFF2-40B4-BE49-F238E27FC236}">
                <a16:creationId xmlns:a16="http://schemas.microsoft.com/office/drawing/2014/main" id="{C16A744E-559A-4BCC-B467-B684920BEB1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19114729"/>
      </p:ext>
    </p:extLst>
  </p:cSld>
  <p:clrMapOvr>
    <a:masterClrMapping/>
  </p:clrMapOvr>
  <mc:AlternateContent xmlns:mc="http://schemas.openxmlformats.org/markup-compatibility/2006">
    <mc:Choice xmlns:p14="http://schemas.microsoft.com/office/powerpoint/2010/main" Requires="p14">
      <p:transition spd="slow" p14:dur="2000" advTm="68596"/>
    </mc:Choice>
    <mc:Fallback>
      <p:transition spd="slow" advTm="685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m 11">
            <a:extLst>
              <a:ext uri="{FF2B5EF4-FFF2-40B4-BE49-F238E27FC236}">
                <a16:creationId xmlns:a16="http://schemas.microsoft.com/office/drawing/2014/main" id="{D1DA9055-5EE6-47D9-994E-3E53F54B865F}"/>
              </a:ext>
            </a:extLst>
          </p:cNvPr>
          <p:cNvPicPr>
            <a:picLocks noChangeAspect="1"/>
          </p:cNvPicPr>
          <p:nvPr/>
        </p:nvPicPr>
        <p:blipFill>
          <a:blip r:embed="rId4"/>
          <a:stretch>
            <a:fillRect/>
          </a:stretch>
        </p:blipFill>
        <p:spPr>
          <a:xfrm>
            <a:off x="7851" y="0"/>
            <a:ext cx="12176297" cy="6858000"/>
          </a:xfrm>
          <a:prstGeom prst="rect">
            <a:avLst/>
          </a:prstGeom>
        </p:spPr>
      </p:pic>
      <p:sp>
        <p:nvSpPr>
          <p:cNvPr id="8" name="CaixaDeTexto 7">
            <a:extLst>
              <a:ext uri="{FF2B5EF4-FFF2-40B4-BE49-F238E27FC236}">
                <a16:creationId xmlns:a16="http://schemas.microsoft.com/office/drawing/2014/main" id="{CCF7E769-AF92-432B-8C33-24C6B234ECE2}"/>
              </a:ext>
            </a:extLst>
          </p:cNvPr>
          <p:cNvSpPr txBox="1"/>
          <p:nvPr/>
        </p:nvSpPr>
        <p:spPr>
          <a:xfrm>
            <a:off x="2743710" y="170156"/>
            <a:ext cx="5912516" cy="646331"/>
          </a:xfrm>
          <a:prstGeom prst="rect">
            <a:avLst/>
          </a:prstGeom>
          <a:noFill/>
        </p:spPr>
        <p:txBody>
          <a:bodyPr wrap="none" rtlCol="0">
            <a:spAutoFit/>
          </a:bodyPr>
          <a:lstStyle/>
          <a:p>
            <a:r>
              <a:rPr lang="en-US" sz="1800" dirty="0">
                <a:solidFill>
                  <a:srgbClr val="2E0D3D"/>
                </a:solidFill>
                <a:effectLst/>
                <a:latin typeface="Verdana" panose="020B0604030504040204" pitchFamily="34" charset="0"/>
              </a:rPr>
              <a:t>Deep Learning with Generative Models Applied to</a:t>
            </a:r>
          </a:p>
          <a:p>
            <a:r>
              <a:rPr lang="en-US" sz="1800" dirty="0">
                <a:solidFill>
                  <a:srgbClr val="2E0D3D"/>
                </a:solidFill>
                <a:effectLst/>
                <a:latin typeface="Verdana" panose="020B0604030504040204" pitchFamily="34" charset="0"/>
              </a:rPr>
              <a:t>Tomography Texture Inference</a:t>
            </a:r>
            <a:endParaRPr lang="en-US" dirty="0">
              <a:solidFill>
                <a:srgbClr val="2E0D3D"/>
              </a:solidFill>
            </a:endParaRPr>
          </a:p>
        </p:txBody>
      </p:sp>
      <p:sp>
        <p:nvSpPr>
          <p:cNvPr id="9" name="CaixaDeTexto 8">
            <a:extLst>
              <a:ext uri="{FF2B5EF4-FFF2-40B4-BE49-F238E27FC236}">
                <a16:creationId xmlns:a16="http://schemas.microsoft.com/office/drawing/2014/main" id="{51F11811-5B7C-4201-8DFD-BBBCAC131F96}"/>
              </a:ext>
            </a:extLst>
          </p:cNvPr>
          <p:cNvSpPr txBox="1"/>
          <p:nvPr/>
        </p:nvSpPr>
        <p:spPr>
          <a:xfrm>
            <a:off x="490451" y="1305098"/>
            <a:ext cx="9750829" cy="369332"/>
          </a:xfrm>
          <a:prstGeom prst="rect">
            <a:avLst/>
          </a:prstGeom>
          <a:noFill/>
        </p:spPr>
        <p:txBody>
          <a:bodyPr wrap="square" rtlCol="0">
            <a:spAutoFit/>
          </a:bodyPr>
          <a:lstStyle/>
          <a:p>
            <a:r>
              <a:rPr lang="en-US" dirty="0">
                <a:solidFill>
                  <a:srgbClr val="2E0D3D"/>
                </a:solidFill>
              </a:rPr>
              <a:t>Neural Style Transfer</a:t>
            </a:r>
          </a:p>
        </p:txBody>
      </p:sp>
      <p:pic>
        <p:nvPicPr>
          <p:cNvPr id="2" name="Imagem 1">
            <a:extLst>
              <a:ext uri="{FF2B5EF4-FFF2-40B4-BE49-F238E27FC236}">
                <a16:creationId xmlns:a16="http://schemas.microsoft.com/office/drawing/2014/main" id="{A4CF60EA-C851-48FA-985F-56A18A3C5669}"/>
              </a:ext>
            </a:extLst>
          </p:cNvPr>
          <p:cNvPicPr>
            <a:picLocks noChangeAspect="1"/>
          </p:cNvPicPr>
          <p:nvPr/>
        </p:nvPicPr>
        <p:blipFill>
          <a:blip r:embed="rId5"/>
          <a:stretch>
            <a:fillRect/>
          </a:stretch>
        </p:blipFill>
        <p:spPr>
          <a:xfrm rot="5400000">
            <a:off x="4156644" y="-1367865"/>
            <a:ext cx="1054971" cy="8138348"/>
          </a:xfrm>
          <a:prstGeom prst="rect">
            <a:avLst/>
          </a:prstGeom>
        </p:spPr>
      </p:pic>
      <p:pic>
        <p:nvPicPr>
          <p:cNvPr id="3" name="Imagem 2">
            <a:extLst>
              <a:ext uri="{FF2B5EF4-FFF2-40B4-BE49-F238E27FC236}">
                <a16:creationId xmlns:a16="http://schemas.microsoft.com/office/drawing/2014/main" id="{6AEB28F8-711B-4BD2-8032-A3ECF70B7E96}"/>
              </a:ext>
            </a:extLst>
          </p:cNvPr>
          <p:cNvPicPr>
            <a:picLocks noChangeAspect="1"/>
          </p:cNvPicPr>
          <p:nvPr/>
        </p:nvPicPr>
        <p:blipFill>
          <a:blip r:embed="rId6"/>
          <a:stretch>
            <a:fillRect/>
          </a:stretch>
        </p:blipFill>
        <p:spPr>
          <a:xfrm rot="5400000">
            <a:off x="4156643" y="-267176"/>
            <a:ext cx="1054971" cy="8138346"/>
          </a:xfrm>
          <a:prstGeom prst="rect">
            <a:avLst/>
          </a:prstGeom>
        </p:spPr>
      </p:pic>
      <p:pic>
        <p:nvPicPr>
          <p:cNvPr id="4" name="Imagem 3">
            <a:extLst>
              <a:ext uri="{FF2B5EF4-FFF2-40B4-BE49-F238E27FC236}">
                <a16:creationId xmlns:a16="http://schemas.microsoft.com/office/drawing/2014/main" id="{5CF0B869-548C-4822-B61F-D1D3DF1C32E9}"/>
              </a:ext>
            </a:extLst>
          </p:cNvPr>
          <p:cNvPicPr>
            <a:picLocks noChangeAspect="1"/>
          </p:cNvPicPr>
          <p:nvPr/>
        </p:nvPicPr>
        <p:blipFill>
          <a:blip r:embed="rId7"/>
          <a:stretch>
            <a:fillRect/>
          </a:stretch>
        </p:blipFill>
        <p:spPr>
          <a:xfrm rot="5400000">
            <a:off x="4156643" y="850138"/>
            <a:ext cx="1054971" cy="8138347"/>
          </a:xfrm>
          <a:prstGeom prst="rect">
            <a:avLst/>
          </a:prstGeom>
        </p:spPr>
      </p:pic>
      <p:sp>
        <p:nvSpPr>
          <p:cNvPr id="7" name="CaixaDeTexto 6">
            <a:extLst>
              <a:ext uri="{FF2B5EF4-FFF2-40B4-BE49-F238E27FC236}">
                <a16:creationId xmlns:a16="http://schemas.microsoft.com/office/drawing/2014/main" id="{95FA07AF-B2AB-4672-9E62-2D7AF8FE0BB8}"/>
              </a:ext>
            </a:extLst>
          </p:cNvPr>
          <p:cNvSpPr txBox="1"/>
          <p:nvPr/>
        </p:nvSpPr>
        <p:spPr>
          <a:xfrm>
            <a:off x="8900782" y="2484318"/>
            <a:ext cx="1340498" cy="2677656"/>
          </a:xfrm>
          <a:prstGeom prst="rect">
            <a:avLst/>
          </a:prstGeom>
          <a:noFill/>
        </p:spPr>
        <p:txBody>
          <a:bodyPr wrap="square" rtlCol="0">
            <a:spAutoFit/>
          </a:bodyPr>
          <a:lstStyle/>
          <a:p>
            <a:r>
              <a:rPr lang="en-US" sz="1200" dirty="0">
                <a:solidFill>
                  <a:srgbClr val="2E0D3D"/>
                </a:solidFill>
              </a:rPr>
              <a:t>Tomographic Scan</a:t>
            </a:r>
          </a:p>
          <a:p>
            <a:endParaRPr lang="en-US" sz="1200" dirty="0">
              <a:solidFill>
                <a:srgbClr val="2E0D3D"/>
              </a:solidFill>
            </a:endParaRPr>
          </a:p>
          <a:p>
            <a:endParaRPr lang="en-US" sz="1200" dirty="0">
              <a:solidFill>
                <a:srgbClr val="2E0D3D"/>
              </a:solidFill>
            </a:endParaRPr>
          </a:p>
          <a:p>
            <a:endParaRPr lang="en-US" sz="1200" dirty="0">
              <a:solidFill>
                <a:srgbClr val="2E0D3D"/>
              </a:solidFill>
            </a:endParaRPr>
          </a:p>
          <a:p>
            <a:endParaRPr lang="en-US" sz="1200" dirty="0">
              <a:solidFill>
                <a:srgbClr val="2E0D3D"/>
              </a:solidFill>
            </a:endParaRPr>
          </a:p>
          <a:p>
            <a:endParaRPr lang="en-US" sz="1200" dirty="0">
              <a:solidFill>
                <a:srgbClr val="2E0D3D"/>
              </a:solidFill>
            </a:endParaRPr>
          </a:p>
          <a:p>
            <a:r>
              <a:rPr lang="en-US" sz="1200" dirty="0">
                <a:solidFill>
                  <a:srgbClr val="2E0D3D"/>
                </a:solidFill>
              </a:rPr>
              <a:t>HD Panorama</a:t>
            </a:r>
          </a:p>
          <a:p>
            <a:endParaRPr lang="en-US" sz="1200" dirty="0">
              <a:solidFill>
                <a:srgbClr val="2E0D3D"/>
              </a:solidFill>
            </a:endParaRPr>
          </a:p>
          <a:p>
            <a:endParaRPr lang="en-US" sz="1200" dirty="0">
              <a:solidFill>
                <a:srgbClr val="2E0D3D"/>
              </a:solidFill>
            </a:endParaRPr>
          </a:p>
          <a:p>
            <a:endParaRPr lang="en-US" sz="1200" dirty="0">
              <a:solidFill>
                <a:srgbClr val="2E0D3D"/>
              </a:solidFill>
            </a:endParaRPr>
          </a:p>
          <a:p>
            <a:endParaRPr lang="en-US" sz="1200" dirty="0">
              <a:solidFill>
                <a:srgbClr val="2E0D3D"/>
              </a:solidFill>
            </a:endParaRPr>
          </a:p>
          <a:p>
            <a:endParaRPr lang="en-US" sz="1200" dirty="0">
              <a:solidFill>
                <a:srgbClr val="2E0D3D"/>
              </a:solidFill>
            </a:endParaRPr>
          </a:p>
          <a:p>
            <a:r>
              <a:rPr lang="en-US" sz="1200" dirty="0">
                <a:solidFill>
                  <a:srgbClr val="2E0D3D"/>
                </a:solidFill>
              </a:rPr>
              <a:t>Stylized</a:t>
            </a:r>
          </a:p>
          <a:p>
            <a:r>
              <a:rPr lang="en-US" sz="1200" dirty="0">
                <a:solidFill>
                  <a:srgbClr val="2E0D3D"/>
                </a:solidFill>
              </a:rPr>
              <a:t>Tomography</a:t>
            </a:r>
          </a:p>
        </p:txBody>
      </p:sp>
      <p:sp>
        <p:nvSpPr>
          <p:cNvPr id="10" name="CaixaDeTexto 9">
            <a:extLst>
              <a:ext uri="{FF2B5EF4-FFF2-40B4-BE49-F238E27FC236}">
                <a16:creationId xmlns:a16="http://schemas.microsoft.com/office/drawing/2014/main" id="{ED6B80D2-16A9-4D50-B8FD-420A61C204AB}"/>
              </a:ext>
            </a:extLst>
          </p:cNvPr>
          <p:cNvSpPr txBox="1"/>
          <p:nvPr/>
        </p:nvSpPr>
        <p:spPr>
          <a:xfrm>
            <a:off x="614955" y="5577840"/>
            <a:ext cx="8285827" cy="646331"/>
          </a:xfrm>
          <a:prstGeom prst="rect">
            <a:avLst/>
          </a:prstGeom>
          <a:noFill/>
        </p:spPr>
        <p:txBody>
          <a:bodyPr wrap="square" rtlCol="0">
            <a:spAutoFit/>
          </a:bodyPr>
          <a:lstStyle/>
          <a:p>
            <a:r>
              <a:rPr lang="en-US" dirty="0">
                <a:solidFill>
                  <a:srgbClr val="2E0D3D"/>
                </a:solidFill>
              </a:rPr>
              <a:t>Results obtained with Style Transfer, outputs are generally low-resolution and applying the style to all slices of a tomographic volume isn’t viable.</a:t>
            </a:r>
          </a:p>
        </p:txBody>
      </p:sp>
      <p:pic>
        <p:nvPicPr>
          <p:cNvPr id="5" name="Áudio 4">
            <a:hlinkClick r:id="" action="ppaction://media"/>
            <a:extLst>
              <a:ext uri="{FF2B5EF4-FFF2-40B4-BE49-F238E27FC236}">
                <a16:creationId xmlns:a16="http://schemas.microsoft.com/office/drawing/2014/main" id="{CAD0725B-AA0D-4A3A-86BF-2449BB5A702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42327607"/>
      </p:ext>
    </p:extLst>
  </p:cSld>
  <p:clrMapOvr>
    <a:masterClrMapping/>
  </p:clrMapOvr>
  <mc:AlternateContent xmlns:mc="http://schemas.openxmlformats.org/markup-compatibility/2006">
    <mc:Choice xmlns:p14="http://schemas.microsoft.com/office/powerpoint/2010/main" Requires="p14">
      <p:transition spd="slow" p14:dur="2000" advTm="44714"/>
    </mc:Choice>
    <mc:Fallback>
      <p:transition spd="slow" advTm="447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387</TotalTime>
  <Words>959</Words>
  <Application>Microsoft Office PowerPoint</Application>
  <PresentationFormat>Widescreen</PresentationFormat>
  <Paragraphs>151</Paragraphs>
  <Slides>15</Slides>
  <Notes>2</Notes>
  <HiddenSlides>0</HiddenSlides>
  <MMClips>15</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15</vt:i4>
      </vt:variant>
    </vt:vector>
  </HeadingPairs>
  <TitlesOfParts>
    <vt:vector size="20" baseType="lpstr">
      <vt:lpstr>Arial</vt:lpstr>
      <vt:lpstr>Calibri</vt:lpstr>
      <vt:lpstr>Calibri Light</vt:lpstr>
      <vt:lpstr>Verdana</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Ralha</dc:creator>
  <cp:lastModifiedBy>Ralha</cp:lastModifiedBy>
  <cp:revision>25</cp:revision>
  <dcterms:created xsi:type="dcterms:W3CDTF">2020-08-08T10:10:52Z</dcterms:created>
  <dcterms:modified xsi:type="dcterms:W3CDTF">2020-08-10T13:53:59Z</dcterms:modified>
</cp:coreProperties>
</file>